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5.xml" ContentType="application/inkml+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6.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7.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91" r:id="rId2"/>
    <p:sldId id="292" r:id="rId3"/>
    <p:sldId id="294" r:id="rId4"/>
    <p:sldId id="336" r:id="rId5"/>
    <p:sldId id="369" r:id="rId6"/>
    <p:sldId id="259" r:id="rId7"/>
    <p:sldId id="371" r:id="rId8"/>
    <p:sldId id="397" r:id="rId9"/>
    <p:sldId id="372" r:id="rId10"/>
    <p:sldId id="373" r:id="rId11"/>
    <p:sldId id="390" r:id="rId12"/>
    <p:sldId id="376" r:id="rId13"/>
    <p:sldId id="398" r:id="rId14"/>
    <p:sldId id="374" r:id="rId15"/>
    <p:sldId id="375" r:id="rId16"/>
    <p:sldId id="393" r:id="rId17"/>
    <p:sldId id="394" r:id="rId18"/>
    <p:sldId id="396" r:id="rId19"/>
    <p:sldId id="322" r:id="rId20"/>
    <p:sldId id="323" r:id="rId21"/>
    <p:sldId id="324" r:id="rId22"/>
    <p:sldId id="337" r:id="rId23"/>
    <p:sldId id="327" r:id="rId24"/>
    <p:sldId id="325" r:id="rId25"/>
    <p:sldId id="326" r:id="rId26"/>
    <p:sldId id="338" r:id="rId27"/>
    <p:sldId id="275" r:id="rId28"/>
    <p:sldId id="377" r:id="rId29"/>
    <p:sldId id="378" r:id="rId30"/>
    <p:sldId id="379" r:id="rId31"/>
    <p:sldId id="383" r:id="rId32"/>
    <p:sldId id="380" r:id="rId33"/>
    <p:sldId id="381" r:id="rId34"/>
    <p:sldId id="384" r:id="rId35"/>
    <p:sldId id="382" r:id="rId36"/>
    <p:sldId id="339" r:id="rId37"/>
    <p:sldId id="288" r:id="rId38"/>
    <p:sldId id="319" r:id="rId39"/>
    <p:sldId id="293" r:id="rId40"/>
    <p:sldId id="320" r:id="rId41"/>
    <p:sldId id="321" r:id="rId42"/>
    <p:sldId id="341" r:id="rId43"/>
    <p:sldId id="342" r:id="rId44"/>
    <p:sldId id="343" r:id="rId45"/>
    <p:sldId id="344" r:id="rId46"/>
    <p:sldId id="340" r:id="rId47"/>
    <p:sldId id="280" r:id="rId48"/>
    <p:sldId id="334" r:id="rId49"/>
    <p:sldId id="332" r:id="rId50"/>
    <p:sldId id="335" r:id="rId51"/>
    <p:sldId id="348" r:id="rId52"/>
    <p:sldId id="333" r:id="rId53"/>
    <p:sldId id="345" r:id="rId54"/>
    <p:sldId id="346" r:id="rId55"/>
    <p:sldId id="349" r:id="rId56"/>
    <p:sldId id="347" r:id="rId57"/>
    <p:sldId id="350" r:id="rId58"/>
    <p:sldId id="351" r:id="rId59"/>
    <p:sldId id="352" r:id="rId60"/>
    <p:sldId id="353" r:id="rId61"/>
    <p:sldId id="354" r:id="rId62"/>
    <p:sldId id="355" r:id="rId63"/>
    <p:sldId id="356" r:id="rId64"/>
    <p:sldId id="357" r:id="rId65"/>
    <p:sldId id="358" r:id="rId66"/>
    <p:sldId id="359" r:id="rId67"/>
    <p:sldId id="360" r:id="rId68"/>
    <p:sldId id="385" r:id="rId69"/>
    <p:sldId id="366" r:id="rId70"/>
    <p:sldId id="367" r:id="rId71"/>
    <p:sldId id="386" r:id="rId72"/>
    <p:sldId id="387" r:id="rId73"/>
    <p:sldId id="28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14BB"/>
    <a:srgbClr val="FFFF06"/>
    <a:srgbClr val="A6DEF7"/>
    <a:srgbClr val="FEFF0A"/>
    <a:srgbClr val="FFEB00"/>
    <a:srgbClr val="4C3F5F"/>
    <a:srgbClr val="CDAAFE"/>
    <a:srgbClr val="000000"/>
    <a:srgbClr val="6715FF"/>
    <a:srgbClr val="C40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0466" autoAdjust="0"/>
  </p:normalViewPr>
  <p:slideViewPr>
    <p:cSldViewPr snapToGrid="0">
      <p:cViewPr varScale="1">
        <p:scale>
          <a:sx n="39" d="100"/>
          <a:sy n="39" d="100"/>
        </p:scale>
        <p:origin x="77"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a:t>Heart</a:t>
            </a:r>
            <a:r>
              <a:rPr lang="en-US" altLang="ko-KR" baseline="0"/>
              <a:t> Attack Risk and Family History</a:t>
            </a:r>
            <a:endParaRPr lang="en-US" altLang="ko-K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ko-K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Sheet1!$C$3</c:f>
              <c:strCache>
                <c:ptCount val="1"/>
                <c:pt idx="0">
                  <c:v>No Family History</c:v>
                </c:pt>
              </c:strCache>
            </c:strRef>
          </c:tx>
          <c:spPr>
            <a:solidFill>
              <a:srgbClr val="40EED9"/>
            </a:solidFill>
            <a:ln>
              <a:noFill/>
            </a:ln>
            <a:effectLst/>
            <a:sp3d/>
          </c:spPr>
          <c:invertIfNegative val="0"/>
          <c:cat>
            <c:numRef>
              <c:f>Sheet1!$B$4:$B$5</c:f>
              <c:numCache>
                <c:formatCode>General</c:formatCode>
                <c:ptCount val="2"/>
                <c:pt idx="0">
                  <c:v>0</c:v>
                </c:pt>
                <c:pt idx="1">
                  <c:v>1</c:v>
                </c:pt>
              </c:numCache>
            </c:numRef>
          </c:cat>
          <c:val>
            <c:numRef>
              <c:f>Sheet1!$C$4:$C$5</c:f>
              <c:numCache>
                <c:formatCode>General</c:formatCode>
                <c:ptCount val="2"/>
                <c:pt idx="0">
                  <c:v>2848</c:v>
                </c:pt>
                <c:pt idx="1">
                  <c:v>1595</c:v>
                </c:pt>
              </c:numCache>
            </c:numRef>
          </c:val>
          <c:extLst>
            <c:ext xmlns:c16="http://schemas.microsoft.com/office/drawing/2014/chart" uri="{C3380CC4-5D6E-409C-BE32-E72D297353CC}">
              <c16:uniqueId val="{00000000-136D-4CB8-8FF0-28A7B8D11022}"/>
            </c:ext>
          </c:extLst>
        </c:ser>
        <c:ser>
          <c:idx val="1"/>
          <c:order val="1"/>
          <c:tx>
            <c:strRef>
              <c:f>Sheet1!$D$3</c:f>
              <c:strCache>
                <c:ptCount val="1"/>
                <c:pt idx="0">
                  <c:v>Family History</c:v>
                </c:pt>
              </c:strCache>
            </c:strRef>
          </c:tx>
          <c:spPr>
            <a:solidFill>
              <a:srgbClr val="EEB4EE"/>
            </a:solidFill>
            <a:ln>
              <a:noFill/>
            </a:ln>
            <a:effectLst/>
            <a:sp3d/>
          </c:spPr>
          <c:invertIfNegative val="0"/>
          <c:cat>
            <c:numRef>
              <c:f>Sheet1!$B$4:$B$5</c:f>
              <c:numCache>
                <c:formatCode>General</c:formatCode>
                <c:ptCount val="2"/>
                <c:pt idx="0">
                  <c:v>0</c:v>
                </c:pt>
                <c:pt idx="1">
                  <c:v>1</c:v>
                </c:pt>
              </c:numCache>
            </c:numRef>
          </c:cat>
          <c:val>
            <c:numRef>
              <c:f>Sheet1!$D$4:$D$5</c:f>
              <c:numCache>
                <c:formatCode>General</c:formatCode>
                <c:ptCount val="2"/>
                <c:pt idx="0">
                  <c:v>2776</c:v>
                </c:pt>
                <c:pt idx="1">
                  <c:v>1544</c:v>
                </c:pt>
              </c:numCache>
            </c:numRef>
          </c:val>
          <c:extLst>
            <c:ext xmlns:c16="http://schemas.microsoft.com/office/drawing/2014/chart" uri="{C3380CC4-5D6E-409C-BE32-E72D297353CC}">
              <c16:uniqueId val="{00000001-136D-4CB8-8FF0-28A7B8D11022}"/>
            </c:ext>
          </c:extLst>
        </c:ser>
        <c:dLbls>
          <c:showLegendKey val="0"/>
          <c:showVal val="0"/>
          <c:showCatName val="0"/>
          <c:showSerName val="0"/>
          <c:showPercent val="0"/>
          <c:showBubbleSize val="0"/>
        </c:dLbls>
        <c:gapWidth val="182"/>
        <c:shape val="box"/>
        <c:axId val="1431407824"/>
        <c:axId val="1431411184"/>
        <c:axId val="0"/>
      </c:bar3DChart>
      <c:catAx>
        <c:axId val="143140782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ko-KR"/>
                  <a:t>Heart Attack</a:t>
                </a:r>
                <a:r>
                  <a:rPr lang="en-US" altLang="ko-KR" baseline="0"/>
                  <a:t> Risk</a:t>
                </a:r>
                <a:endParaRPr lang="en-US" altLang="ko-K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31411184"/>
        <c:crosses val="autoZero"/>
        <c:auto val="1"/>
        <c:lblAlgn val="ctr"/>
        <c:lblOffset val="100"/>
        <c:noMultiLvlLbl val="0"/>
      </c:catAx>
      <c:valAx>
        <c:axId val="1431411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431407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44.946"/>
    </inkml:context>
    <inkml:brush xml:id="br0">
      <inkml:brushProperty name="width" value="0.35" units="cm"/>
      <inkml:brushProperty name="height" value="0.35" units="cm"/>
      <inkml:brushProperty name="color" value="#A1DAF5"/>
    </inkml:brush>
  </inkml:definitions>
  <inkml:trace contextRef="#ctx0" brushRef="#br0">809 4041 24575,'-5'1'0,"-1"0"0,1 0 0,-1 0 0,1 1 0,0 0 0,-7 3 0,-7 2 0,13-5 0,1 0 0,-1 1 0,1-1 0,0 1 0,-1 0 0,1 0 0,0 1 0,1 0 0,-1-1 0,1 1 0,0 1 0,0-1 0,0 1 0,0 0 0,1 0 0,0 0 0,0 0 0,-4 9 0,5-7 0,0 0 0,0 0 0,1 0 0,0 0 0,0 0 0,1 0 0,-1 0 0,2 0 0,-1 0 0,1 0 0,0 0 0,0 0 0,1 0 0,0-1 0,5 12 0,83 159 0,-73-146 0,2 2 0,1-1 0,1-1 0,2-1 0,50 51 0,22-8 0,-95-72 0,1-1 0,-1 0 0,0 0 0,1 1 0,-1-1 0,0 0 0,1 1 0,-1-1 0,0 0 0,1 1 0,-1-1 0,0 0 0,0 1 0,1-1 0,-1 1 0,0-1 0,0 0 0,0 1 0,0-1 0,1 1 0,-1-1 0,0 1 0,0-1 0,0 1 0,0-1 0,0 0 0,0 1 0,0 0 0,-12 2 0,-23-11 0,-2-9 0,2-1 0,0-2 0,-34-26 0,14 9 0,-356-261 0,291 211 0,75 58 0,2-3 0,-74-70 0,116 101 0,0 0 0,0 0 0,0 0 0,0 0 0,0 0 0,0 0 0,0 0 0,1 0 0,-1 0 0,0 0 0,1 0 0,-1-1 0,1 1 0,-1 0 0,1 0 0,0-2 0,0 3 0,0-1 0,1 1 0,-1 0 0,0 0 0,1-1 0,-1 1 0,1 0 0,-1 0 0,1 0 0,-1-1 0,1 1 0,-1 0 0,0 0 0,1 0 0,-1 0 0,1 0 0,-1 0 0,1 0 0,-1 0 0,1 0 0,-1 0 0,1 0 0,-1 0 0,1 1 0,-1-1 0,1 0 0,0 0 0,43 18 0,33 20 0,-21-9 0,2-2 0,69 21 0,35 0 0,244 108 0,-396-152 0,144 64 0,-130-59 0,1-1 0,0-2 0,0 0 0,38 2 0,-56-7 0,2 0 0,0-1 0,0 1 0,1-1 0,-1-1 0,0 0 0,12-2 0,-20 2 0,0 1 0,1-1 0,-1 1 0,0-1 0,1 0 0,-1 1 0,0-1 0,0 0 0,0 0 0,1 0 0,-1 0 0,0 0 0,0 0 0,0 0 0,-1 0 0,1 0 0,0-1 0,0 1 0,0-2 0,0 1 0,-1 0 0,0-1 0,1 1 0,-1-1 0,0 1 0,0-1 0,0 1 0,-1-1 0,1 1 0,-1-1 0,1 1 0,-1 0 0,0-1 0,0 1 0,-1-3 0,-11-19 0,-1 1 0,-2 0 0,0 1 0,-1 1 0,-22-22 0,17 19 0,-193-209-122,-54-61-188,24-22 133,238 306 178,-32-48 168,2-1 0,-57-124 0,70 125-88,-28-79-37,46 118-48,1 0 0,1-1 0,1 0 0,1 0 0,-1-24 0,3 41 4,0 0 0,0 1 0,1-1 0,-1 0 0,0 1 0,1-1 0,0 1 0,-1-1 0,1 0 0,0 1 0,0 0 0,1-1 0,-1 1 0,0 0 0,1 0 0,-1-1 0,1 1 0,0 0 0,0 1 0,0-1 0,0 0 0,0 0 0,0 1 0,0-1 0,1 1 0,-1 0 0,0 0 0,1 0 0,2-1 0,0 1 0,0 0 0,-1 0 0,1 1 0,0 0 0,-1 0 0,1 0 0,0 0 0,-1 1 0,1 0 0,0 0 0,-1 0 0,1 1 0,-1-1 0,0 1 0,8 4 0,2 3 0,0 1 0,-1 1 0,0 0 0,-1 1 0,0 0 0,-1 1 0,16 23 0,57 106 0,53 142 0,11 21 0,392 656-769,-513-917 769,16 27 0,46 106 0,-86-170-5,0 1-1,0-1 0,-1 1 0,1 0 1,-2 0-1,1 0 0,-1 0 1,0 12-1,-1-19 11,0 1 0,-1 0 1,1-1-1,0 1 0,-1-1 0,0 1 1,1-1-1,-1 1 0,0-1 1,1 1-1,-1-1 0,0 1 0,0-1 1,0 0-1,0 0 0,0 0 0,-1 1 1,-1 0-1,1-1 37,-1 1 0,0-1 1,0 0-1,0 0 0,0 0 1,0-1-1,0 1 0,0-1 1,0 1-1,0-1 0,0 0 0,0 0 1,-4-1-1,-13-2-24,0 0 0,0-2-1,1 0 1,-1-1 0,1-1 0,0-1 0,1 0 0,-19-13-1,-19-14-33,-59-49 0,34 16 16,2-2 0,-87-104 0,-118-180 0,227 279 0,0 0 0,-51-87 0,92 134 0,1 0 0,2-1 0,1-1 0,2 0 0,0 0 0,2-1 0,-4-34 0,9 49 0,1-1 0,1 0 0,0 0 0,1 1 0,1-1 0,1 0 0,0 1 0,1-1 0,1 1 0,0-1 0,2 1 0,-1 1 0,11-20 0,5-3 0,118-235 0,-106 200 0,43-139 0,34-306 0,-71 313 0,-15 57 0,10-232 0,-36-151 0,-31 93 0,4 75 0,28 341 0,1 14 0,0 0 0,-1-1 0,0 1 0,0 0 0,0 0 0,-4-10 0,5 18 0,0 0 0,0 0 0,0 0 0,0-1 0,0 1 0,0 0 0,0 0 0,0 0 0,0 0 0,-1-1 0,1 1 0,0 0 0,0 0 0,0 0 0,0 0 0,0-1 0,0 1 0,0 0 0,0 0 0,-1 0 0,1 0 0,0 0 0,0 0 0,0 0 0,0-1 0,-1 1 0,1 0 0,0 0 0,0 0 0,0 0 0,0 0 0,-1 0 0,1 0 0,0 0 0,0 0 0,0 0 0,-1 0 0,1 0 0,0 0 0,0 0 0,0 0 0,0 0 0,-1 0 0,1 0 0,0 0 0,0 0 0,0 0 0,0 1 0,-1-1 0,1 0 0,0 0 0,0 0 0,0 0 0,0 0 0,0 0 0,-1 0 0,1 1 0,0-1 0,0 0 0,0 0 0,0 0 0,0 0 0,0 1 0,0-1 0,0 0 0,0 0 0,-6 13 0,1-1 0,0 1 0,1 0 0,1 0 0,0 0 0,0 1 0,2-1 0,-1 20 0,-1-6 0,-9 134-128,10 216 0,51 162-347,87 842 320,-82-853 30,-33-400 445,5-2 1,49 137-1,-22-98-309,-13-39 3,60 132-1,-81-219-12,2 0 1,1-1-1,2-1 1,1-1 0,2-1-1,2-2 1,43 40-1,-15-24-1,2-3 0,2-2 0,100 52 0,-157-93 0,1-1 0,0 1 0,0-1 0,0-1 0,0 1 0,0-1 0,0 0 0,0 0 0,0 0 0,9-1 0,-12 0 0,1 0 0,-1-1 0,0 0 0,0 1 0,0-1 0,0 0 0,0 0 0,0 0 0,0 0 0,0 0 0,-1 0 0,1-1 0,0 1 0,-1-1 0,1 1 0,-1-1 0,1 0 0,-1 1 0,0-1 0,1 0 0,-1 0 0,0 0 0,-1 0 0,1 0 0,0 0 0,0 0 0,-1 0 0,1 0 0,-1-4 0,3-14 0,-2 0 0,0 0 0,-1 0 0,-1-1 0,-1 1 0,-1 0 0,0 0 0,-8-21 0,-39-137-335,-87-209 1,95 277 100,-476-1096-397,321 668 1762,114 288-779,46 145-347,-110-364 41,140 440-46,2 0 0,1-1 0,1 1 0,2-35 0,4 49 0,4 12 0,-5 4 0,0 1 0,0-1 0,0 1 0,0 0 0,0 0 0,-1 0 0,1 0 0,0 0 0,1 3 0,19 29 0,-2 1 0,-1 1 0,16 44 0,36 120 0,-18-29 27,83 231-218,-44-198-743,201 326-1,169 160-1203,-377-567 1766,588 859 90,-614-901 2694,83 90 1,-132-159-2413,19 21 0,2-2 0,53 45 0,-82-74 0,0 0 0,0-1 0,1 1 0,-1-1 0,0 0 0,0 0 0,1 1 0,-1-1 0,1-1 0,-1 1 0,1 0 0,-1-1 0,1 1 0,3-1 0,-5 0 0,-1 0 0,1 0 0,-1 0 0,0 0 0,1-1 0,-1 1 0,1 0 0,-1 0 0,0-1 0,1 1 0,-1 0 0,0-1 0,1 1 0,-1-1 0,0 1 0,1 0 0,-1-1 0,0 1 0,0-1 0,0 1 0,1-1 0,-1 1 0,0 0 0,0-1 0,0 1 0,0-1 0,0 1 0,0-1 0,-5-28 0,-4 2 0,-2 0 0,-1 1 0,-24-39 0,-59-71 0,74 107 0,-170-227-306,-266-273 0,409 479 357,-3 2 0,-2 3 0,-2 2 0,-2 2 0,-86-47 0,109 71-25,0 1-1,-2 2 1,1 1-1,-2 1 1,1 3-1,-1 0 1,-1 3-1,0 1 1,1 2-1,-1 1 1,-57 5-1,83-1-25,-1 1 0,1 0 0,0 0 0,1 1 0,-1 0 0,1 1 0,-1 1 0,1 0 0,1 0 0,-1 1 0,1 1 0,1-1 0,-1 1 0,1 1 0,0 0 0,-12 18 0,14-18 0,0 1 0,1 0 0,0 0 0,1 0 0,0 1 0,1 0 0,0 0 0,1 0 0,0 1 0,1-1 0,0 1 0,0-1 0,2 1 0,-1 0 0,1-1 0,1 1 0,4 22 0,1-14 0,1 0 0,1 0 0,1-1 0,1 0 0,0-1 0,1 0 0,1-1 0,1 0 0,24 25 0,6 0 0,1-2 0,56 39 0,48 23 0,216 111 0,-330-195 0,0-1 0,1-1 0,1-2 0,0-2 0,1-1 0,0-2 0,1-1 0,0-2 0,69 1 0,706-14-678,-676 4 496,945-66-187,-923 53 676,267 9 1,-337 13-186,1 4 1,-2 4 0,0 3 0,125 43 0,-140-35-123,-2 3 0,132 74 0,-201-101 0,0 0 0,0 0 0,0 1 0,0-1 0,0 1 0,-1-1 0,1 1 0,0 0 0,-1 0 0,1-1 0,-1 1 0,0 0 0,1 1 0,0 2 0,-1-4 0,-1 0 0,0 1 0,0-1 0,0 0 0,0 0 0,0 0 0,0 1 0,0-1 0,0 0 0,-1 0 0,1 0 0,0 1 0,-1-1 0,1 0 0,-1 0 0,1 0 0,-1 0 0,0 0 0,1 0 0,-3 2 0,-2 1 0,0 1 0,0-1 0,-1 0 0,0 0 0,0 0 0,0-1 0,0 0 0,-12 4 0,-40 12 0,0-3 0,0-2 0,-81 8 0,-184 0 0,260-21 0,1-3 0,-1-3 0,1-3 0,0-2 0,1-3 0,1-3 0,0-2 0,-109-50 0,-124-70 0,6-13 0,-316-223 0,511 310 0,3-4 0,3-4 0,4-4 0,2-4 0,-100-129 0,-48-88 0,-159-227 0,210 257 0,-90-141 0,32-14 0,209 368 0,-80-175 0,83 173 0,3-1 0,-15-67 0,35 123 0,-14-75 0,13 68 0,1 1 0,-1-1 0,1 0 0,1 1 0,-1-1 0,1 1 0,4-13 0,-5 20 0,0-1 0,0 1 0,0 0 0,0-1 0,0 1 0,0 0 0,0-1 0,0 1 0,1 0 0,-1-1 0,0 1 0,0 0 0,0 0 0,1-1 0,-1 1 0,0 0 0,0 0 0,1-1 0,-1 1 0,0 0 0,1 0 0,-1 0 0,0 0 0,1 0 0,-1-1 0,0 1 0,1 0 0,-1 0 0,0 0 0,1 0 0,-1 0 0,0 0 0,1 0 0,-1 0 0,0 0 0,1 0 0,-1 0 0,0 0 0,1 0 0,-1 1 0,16 11 0,10 22 0,319 550-443,-196-321 147,335 628-741,-383-685 844,210 421-290,21-16 286,-214-425 429,-1 0 209,-1-5 1468,-113-178-1899,-1 0 1,0 0-1,0 0 1,-1 0-1,1 0 1,-1 1 0,2 4-1,-3-7-10,1-1 0,-1 0-1,0 1 1,0-1 0,0 0 0,0 1-1,0-1 1,0 0 0,0 0 0,0 1-1,0-1 1,-1 0 0,1 1 0,0-1 0,0 0-1,0 1 1,0-1 0,0 0 0,0 0-1,-1 1 1,1-1 0,0 0 0,0 0-1,0 1 1,-1-1 0,1 0 0,0 0-1,0 0 1,-1 1 0,1-1 0,0 0-1,0 0 1,-1 0 0,1 1 0,-23-5-9,-3-8 9,0-1 0,1 0 0,-45-34 0,35 23 0,-149-109 0,-59-63-164,-436-434-1936,27-40 688,589 604 1313,-283-263 84,125 124 2841,185 168-2633,2-1-1,2-2 1,1-1 0,-36-65 0,64 94-193,13 20 0,20 22 0,90 104 0,116 117 0,102 67-298,205 183-306,-335-327 597,8-9-1,391 227 0,-308-245-193,-264-133 344,0-2 1,1-1-1,0-2 1,1-1 0,0-2-1,68 2 1,-101-8-138,-1 0 2,1 0-1,-1 0 1,1 0-1,-1-1 1,1 1-1,-1-1 1,1 0 0,-1 0-1,4-1 1,-6 1-7,0 0 0,0 0 1,0 0-1,0 0 0,-1 0 0,1 0 1,0 0-1,-1 0 0,1-1 0,-1 1 1,1 0-1,-1 0 0,1-1 1,-1 1-1,0 0 0,0 0 0,1-1 1,-1 1-1,0 0 0,0-1 0,0 1 1,-1 0-1,1-1 0,0 1 1,0 0-1,-1 0 0,1-1 0,-1 1 1,1 0-1,-2-2 0,-7-19-1,-1 0 0,-1 1 0,-1 0 0,-1 1 0,-24-30 0,-192-232 0,56 73 0,109 131 0,-49-68 0,97 116 0,17 30 0,-1 0 0,0 0 0,0 0 0,0 0 0,0 0 0,0 1 0,0-1 0,0 0 0,1 0 0,-1 0 0,0 0 0,0 0 0,0 0 0,0 0 0,0 0 0,1 0 0,-1 0 0,0 0 0,0 1 0,0-1 0,0 0 0,1 0 0,-1 0 0,0 0 0,0 0 0,0 0 0,0 0 0,1 0 0,-1-1 0,0 1 0,0 0 0,0 0 0,0 0 0,1 0 0,-1 0 0,0 0 0,0 0 0,0 0 0,0 0 0,0 0 0,0-1 0,1 1 0,-1 0 0,0 0 0,0 0 0,0 0 0,0 0 0,0 0 0,0-1 0,0 1 0,0 0 0,0 0 0,1 0 0,-1 0 0,0-1 0,0 1 0,0 0 0,0 0 0,0 0 0,0 0 0,0-1 0,0 1 0,0 0 0,0 0 0,-1 0 0,18 11 0,-2 1 0,0 1 0,0 1 0,-1 0 0,15 19 0,6 7 0,456 452 0,-376-391-181,5-5 0,250 152-1,293 97-361,-515-277 535,255 78 1,-315-122 43,2-4 0,0-3-1,1-5 1,133 2-1,606-22 889,-341-26-924,-235 10 0,-51 10 0,340-36 0,-495 42 0,90-26 0,-112 25 0,-1-1 0,0-1 0,-1-1 0,-1-1 0,23-18 0,57-44 0,175-117 0,-259 179 0,0 0 0,-1-2 0,0 0 0,-1 0 0,-1-2 0,-1 0 0,0-1 0,18-29 0,104-135 0,45-67 0,-164 218 0,21-57 0,-29 63 0,1-1 0,1 2 0,1 0 0,21-29 0,-17 32 0,2 1 0,1 1 0,35-28 0,73-42 0,-56 42 0,325-195 0,-267 163 0,82-43 0,-193 114 0,-24 13 0,-22 25 0,6 5 0,1 1 0,2 1 0,2 1 0,1 0 0,-17 74 0,20-52 0,2 0 0,3 1 0,0 83 0,5-69 0,-3 0 0,-17 84 0,-44 143 0,45-210 0,18-82 0,0 0 0,-1 1 0,0-1 0,-1 0 0,0-1 0,0 1 0,-1-1 0,0 0 0,-1 0 0,0-1 0,0 0 0,-1 0 0,1-1 0,-2 0 0,1 0 0,-20 10 0,-5 1 0,-1-2 0,-1-1 0,-56 14 0,84-26 0,-122 32 0,-1-5 0,-1-6 0,-199 11 0,-407-25 0,483-12 0,196 2 0,0-3 0,0-2 0,-94-20 0,138 21 0,1 0 0,0 0 0,0-2 0,1 0 0,-1 0 0,1-1 0,1 0 0,-1-1 0,-16-16 0,25 21 0,0 0 0,0 0 0,0-1 0,0 1 0,0-1 0,1 0 0,-1 0 0,1 0 0,0 0 0,1-1 0,-1 1 0,1 0 0,0-1 0,0 1 0,0-1 0,0 1 0,1-1 0,0 1 0,0-1 0,0 0 0,0 1 0,1-1 0,0 1 0,0-1 0,0 1 0,0 0 0,1-1 0,0 1 0,-1 0 0,2 0 0,4-8 0,0 2 0,1-1 0,1 1 0,0 0 0,0 1 0,1 0 0,0 1 0,12-9 0,85-45 0,-54 33 0,16-12 0,-1-4 0,-2-2 0,61-58 0,-88 68 0,-1-1 0,-2-2 0,-2-2 0,-2-1 0,42-73 0,4-30 0,84-148 0,-75 149 0,90-212 0,-157 309 0,52-139 0,-64 161 0,-2-1 0,0 1 0,-2-1 0,-1 1 0,-1-42 0,-3 41 0,2 16 0,-1 0 0,0 0 0,-1 1 0,-1-1 0,0 0 0,-3-11 0,5 21 0,0 1 0,0-1 0,-1 1 0,1 0 0,0-1 0,0 1 0,0 0 0,0-1 0,-1 1 0,1 0 0,0-1 0,0 1 0,-1 0 0,1-1 0,0 1 0,0 0 0,-1 0 0,1-1 0,0 1 0,-1 0 0,1 0 0,0 0 0,-1 0 0,1-1 0,-1 1 0,1 0 0,0 0 0,-1 0 0,1 0 0,-1 0 0,1 0 0,-1 0 0,-11 9 0,-6 21 0,-61 149 0,32-69 0,-29 71 0,-78 277 0,78-145 0,60-228 0,-7 149 0,5 58 0,-67 350 0,57-432 0,28-207 0,-1-1 0,1 1 0,-1 0 0,1-1 0,-1 1 0,0-1 0,0 1 0,-1-1 0,-2 5 0,4-6 0,-1-1 0,1 1 0,-1-1 0,1 0 0,-1 1 0,0-1 0,1 0 0,-1 1 0,0-1 0,1 0 0,-1 0 0,0 1 0,1-1 0,-1 0 0,0 0 0,1 0 0,-1 0 0,0 0 0,0 0 0,1 0 0,-1 0 0,0-1 0,1 1 0,-1 0 0,0 0 0,1 0 0,-1-1 0,0 1 0,1 0 0,-1-1 0,1 1 0,-1 0 0,0-1 0,1 1 0,-1-1 0,1 1 0,-1-1 0,1 1 0,0-1 0,-1 0 0,1 1 0,0-1 0,-1 0 0,-3-5 0,0 1 0,0-1 0,1 0 0,0 1 0,0-1 0,0-1 0,1 1 0,-3-12 0,-8-58 0,11 62 0,-9-121 0,8-151 0,4 201 0,37-661 0,-28 622 0,6 1 0,5 1 0,62-201 0,-53 223 0,18-106 0,4-105 0,-32 180 0,0-4 0,39-198 0,23-68 0,-53 249 0,-23 108 0,-3 0 0,-1-65 0,-3 50 0,0 80 0,-1 0 0,-1-1 0,-1 1 0,-11 31 0,-36 80 0,42-110 0,-89 183 0,-17 43 0,-21 74 0,12-32 0,-157 345 0,173-464 0,55-91 0,-39 52 0,-49 82 0,114-164 0,-99 165 0,38-66 0,-7 11 0,75-124 0,-5 7 0,24-41 0,-1 1 0,0-1 0,1 0 0,-1 0 0,0 0 0,0 0 0,0 0 0,-1 0 0,1 0 0,0-1 0,-1 1 0,-3 1 0,6-3 0,0 0 0,0 0 0,0 0 0,0 0 0,-1 0 0,1 0 0,0 0 0,0 0 0,0 0 0,0 0 0,0 0 0,-1 0 0,1 0 0,0 0 0,0 0 0,0 0 0,0 0 0,0 0 0,-1 0 0,1 0 0,0 0 0,0 0 0,0 0 0,0 0 0,0 0 0,0 0 0,-1 0 0,1 0 0,0 0 0,0 0 0,0-1 0,0 1 0,0 0 0,0 0 0,0 0 0,0 0 0,-1 0 0,1 0 0,0 0 0,0-1 0,0 1 0,0 0 0,0 0 0,0 0 0,0 0 0,0 0 0,0 0 0,0-1 0,0 1 0,0 0 0,0 0 0,0 0 0,0 0 0,0 0 0,0-1 0,0 1 0,0 0 0,0 0 0,0 0 0,6-14 0,10-14 0,37-41 0,3 1 0,3 3 0,69-59 0,-30 41 0,157-102 0,-143 113 0,150-105 0,-235 156 0,-11 7 0,1 1 0,0 1 0,1 0 0,0 2 0,24-11 0,-41 20 0,1 1 0,-1-1 0,1 0 0,-1 1 0,1 0 0,-1-1 0,1 1 0,-1 0 0,1 0 0,0-1 0,-1 1 0,1 1 0,-1-1 0,1 0 0,0 0 0,-1 1 0,1-1 0,-1 0 0,1 1 0,-1 0 0,1-1 0,-1 1 0,1 0 0,0 1 0,0-1 0,-1 1 0,0 0 0,0 0 0,0 0 0,0 0 0,0 0 0,0 0 0,-1 0 0,1 0 0,-1 0 0,1 0 0,-1 0 0,0 0 0,0 0 0,0 4 0,-1 8 0,0 1 0,-2-1 0,-7 28 0,-6 4 0,-2-1 0,-2-1 0,-40 64 0,-1 2 0,0 12 0,-78 217 0,64-122 0,58-175 0,-3 0 0,-46 75 0,57-105 0,0-1 0,0 0 0,-2 0 0,1-1 0,-1-1 0,0 0 0,-1 0 0,0-1 0,-1 0 0,0-1 0,0-1 0,0 0 0,-1-1 0,0 0 0,-28 5 0,7-4 0,-1-2 0,0-2 0,0-1 0,0-1 0,-47-8 0,64 5 0,0-2 0,0 0 0,1-1 0,-19-8 0,0-1 0,21 10 0,1-1 0,0-1 0,0 0 0,1-1 0,0-1 0,0 0 0,1-1 0,0 0 0,1-1 0,0 0 0,1-1 0,0-1 0,1 0 0,0 0 0,1-1 0,-10-20 0,6 8 0,2 0 0,1-1 0,1 0 0,1-1 0,2 0 0,0 0 0,2 0 0,0-38 0,3 50 0,1 0 0,1 0 0,1 0 0,0 0 0,1 0 0,1 1 0,0-1 0,1 1 0,1 0 0,0 1 0,1-1 0,1 1 0,0 0 0,1 1 0,0 0 0,15-16 0,-14 21 0,0 0 0,0 1 0,1 0 0,0 0 0,0 1 0,0 1 0,19-6 0,-13 4 0,-1 0 0,25-15 0,19-13 0,-45 28 0,0-2 0,0 1 0,-1-2 0,0 0 0,19-19 0,0-7 0,-3-1 0,0-2 0,-3-1 0,-2-1 0,-1-1 0,-2-1 0,27-75 0,64-149 0,-75 185 0,-10 24 0,-9 20 0,20-59 0,-30 70 0,1-1 0,1 2 0,27-46 0,-28 57 0,-14 25 0,-18 24 0,-28 26 0,-1 1 0,-107 99 0,152-155 0,-243 212 0,136-126 0,49-41 0,-50 30 0,34-26 0,-24 11 0,60-38 0,-25 17 0,-47 28 0,107-67 0,0 1 0,0 0 0,0 1 0,0 0 0,1 1 0,1-1 0,-1 1 0,1 1 0,0 0 0,1 0 0,-10 18 0,1 4 0,1 2 0,-14 46 0,21-45 0,1 0 0,1 1 0,2 0 0,1-1 0,5 54 0,-2-28 0,-1-49 0,0 1 0,1-1 0,1 0 0,-1 1 0,6 16 0,-6-25 0,1 0 0,-1 1 0,1-1 0,0 0 0,-1 0 0,2 1 0,-1-2 0,0 1 0,1 0 0,-1 0 0,1-1 0,0 1 0,-1-1 0,1 0 0,1 0 0,-1 0 0,0 0 0,0-1 0,1 1 0,-1-1 0,6 2 0,6 0 0,0-1 0,0 0 0,0-1 0,0 0 0,0-1 0,0-1 0,0-1 0,0 0 0,15-4 0,22-8 0,59-25 0,-74 25 0,37-14 0,-24 8 0,1 1 0,1 3 0,86-14 0,-4 19 0,255 13 0,-200 16 0,43 1 0,-231-19 0,0 0 0,0 0 0,1 0 0,-1 0 0,0 0 0,0 0 0,0 0 0,0 0 0,0 0 0,1-1 0,-1 1 0,0 0 0,0-1 0,0 1 0,0-1 0,1 0 0,-2 0 0,-1 0 0,0 0 0,1 0 0,-1 0 0,0 1 0,0-1 0,0 0 0,0 1 0,0-1 0,0 1 0,0-1 0,0 1 0,0-1 0,0 1 0,0 0 0,0-1 0,0 1 0,-1 0 0,0 0 0,-72-17 0,-152-15 0,143 23 0,-560-48 0,470 52 0,-299 29 0,111 45 0,340-64 0,-176 42 0,-152 33 0,258-65 0,-174 9 0,-167-28 0,178-22 0,109 9 0,-60-1 0,-220-30 0,350 29 0,0-3 0,-117-52 0,-29-10 0,205 79 0,1-1 0,0 0 0,-29-16 0,40 19 0,0 1 0,1-1 0,-1 1 0,0-1 0,1 0 0,0-1 0,0 1 0,0 0 0,0-1 0,0 0 0,1 0 0,-1 0 0,1 0 0,0 0 0,0 0 0,1 0 0,-1-1 0,-1-7 0,3 10 0,0 0 0,0-1 0,1 1 0,-1 0 0,1 0 0,-1 0 0,1 0 0,-1 0 0,1 0 0,0 0 0,0 0 0,0 0 0,0 0 0,1 0 0,-1 1 0,0-1 0,1 0 0,-1 1 0,1-1 0,-1 1 0,1-1 0,0 1 0,0 0 0,0 0 0,0 0 0,0 0 0,0 0 0,0 0 0,0 1 0,0-1 0,0 0 0,3 1 0,10-4 0,0 1 0,-1 1 0,23 0 0,-32 2 0,287 0 0,-143 3 0,-34 1 18,152 26-1,112 41-80,-212-38-62,-97-19 75,588 103-460,-444-88 371,240 0 1,-130-32 565,50 1 124,-284 6-545,129 21 0,-208-23-6,-1 0 0,0 1 0,0 0 0,0 1 0,0 0 0,12 7 0,-20-10 0,0 0 0,0 0 0,0 1 0,0-1 0,0 0 0,-1 1 0,1-1 0,0 1 0,-1 0 0,0-1 0,1 1 0,-1 0 0,0 0 0,0 0 0,0 0 0,0 0 0,0 0 0,0 0 0,-1 1 0,1-1 0,-1 0 0,1 0 0,-1 0 0,0 1 0,0-1 0,0 0 0,0 1 0,0-1 0,-1 0 0,1 0 0,-1 0 0,1 1 0,-1-1 0,-1 4 0,-2 1 0,-1 0 0,1 0 0,-1 0 0,-1 0 0,1-1 0,-1 1 0,0-2 0,0 1 0,-1-1 0,0 0 0,-14 9 0,-6 0 0,0-1 0,-30 10 0,0-4 0,0-2 0,-2-3 0,0-3 0,-86 7 0,55-14 0,-1-3 0,-114-15 0,107 1 0,-128-36 0,-91-45 0,-120-29 0,89 59 0,-166-41 0,291 47 0,45 14 0,-245-95 0,303 82 0,-112-72 0,190 105 0,-43-31 0,-129-109 0,53 36 0,120 98 0,2-1 0,0-2 0,3-2 0,-59-71 0,-268-413 0,81 109 0,227 334 0,-108-116 0,142 166 0,-8-9 0,28 33 0,-1 1 0,1-1 0,-1 1 0,1 0 0,-1-1 0,0 1 0,0 0 0,1 0 0,-1 0 0,0 0 0,0 0 0,0 1 0,0-1 0,-4 0 0,5 1 0,-1 0 0,1 0 0,0 1 0,-1-1 0,1 1 0,0-1 0,-1 1 0,1-1 0,0 1 0,0 0 0,0 0 0,0 0 0,0-1 0,0 1 0,0 0 0,0 0 0,0 0 0,0 1 0,0-1 0,0 0 0,1 0 0,-1 0 0,0 1 0,1-1 0,-1 3 0,-9 35 0,9-38 0,-1 14 0,1 0 0,0 1 0,1-1 0,1 0 0,0 0 0,2 0 0,-1 0 0,6 17 0,8 16 0,23 53 0,9 22 0,-15 3 0,22 170 0,3 21 0,25 3 0,-52-221 0,50 112 0,130 195 0,28-18 0,-219-358 0,0-1 0,2-1 0,30 30 0,-34-38 0,-19-21 0,1 1 0,0 0 0,0 0 0,-1 0 0,1 0 0,0 0 0,-1 0 0,1 0 0,0 0 0,-1 0 0,1 0 0,0 0 0,-1 0 0,1 0 0,0 0 0,-1 0 0,1 0 0,0 0 0,-1 0 0,1 0 0,0 1 0,-1-1 0,1 0 0,0 0 0,0 0 0,-1 0 0,1 1 0,0-1 0,0 0 0,-1 0 0,1 1 0,0-1 0,0 0 0,0 0 0,-1 1 0,1-1 0,0 0 0,0 1 0,0-1 0,0 0 0,0 1 0,0-1 0,0 0 0,0 1 0,0-1 0,0 0 0,0 1 0,0-1 0,0 0 0,0 1 0,0-1 0,0 0 0,0 1 0,0-1 0,0 0 0,0 0 0,0 1 0,1-1 0,-1 0 0,0 1 0,0-1 0,0 0 0,1 0 0,-1 1 0,0-1 0,0 0 0,0 0 0,1 1 0,-6-2 0,0-1 0,0 0 0,0 1 0,1-1 0,-1-1 0,0 1 0,1-1 0,-1 0 0,1 0 0,0 0 0,0-1 0,0 1 0,1-1 0,-1 0 0,-2-4 0,-26-33 0,3-1 0,-34-64 0,47 78 0,-152-286-557,-211-558 0,354 805 733,4-1 1,-18-96-1,33 126-82,2 0 0,1 0 0,2 0 0,1 0-1,12-76 1,-12 112-93,0 0 0,1-1 0,-1 1-1,1 0 1,0-1 0,-1 1 0,1 0 0,0-1-1,1 1 1,-1 0 0,0 0 0,1 0-1,-1 0 1,1 0 0,-1 1 0,1-1 0,0 0-1,0 1 1,0-1 0,0 1 0,0 0 0,0 0-1,0-1 1,0 1 0,1 0 0,-1 1-1,0-1 1,1 0 0,-1 1 0,0-1 0,1 1-1,-1 0 1,1 0 0,2 0 0,1 1-2,1 0 1,0 0-1,-1 0 1,1 1-1,-1 0 1,0 0 0,0 1-1,1 0 1,-2 0-1,1 0 1,9 8-1,11 10 1,-1 2 0,0 1 0,24 31 0,58 88 0,-70-89 0,3-1 0,69 69 0,-53-74 0,1-2 0,3-4 0,1-1 0,2-4 0,82 36 0,-96-52 0,1-1 0,1-3 0,1-2 0,70 10 0,-40-14 0,1-4 0,93-3 0,-56-5 0,0 5 0,136 23 0,-176-15 0,119 5 0,-259-33 0,-22-6 0,-94-38 0,-78-46 0,-36-14 0,220 97 0,50 18 0,-1-1 0,1-2 0,0 0 0,1-1 0,0 0 0,-19-14 0,2-5 0,2-2 0,-58-63 0,-44-82 0,118 147 0,1-1 0,2-1 0,1-1 0,-14-48 0,20 56 0,2 0 0,0-1 0,2 1 0,1-1 0,0 0 0,2-1 0,3-34 0,-3 57 0,1 0 0,1 0 0,-1 0 0,0 0 0,0 1 0,1-1 0,-1 0 0,1 0 0,-1 1 0,1-1 0,0 0 0,0 1 0,0-1 0,0 0 0,0 1 0,0-1 0,0 1 0,0 0 0,1-1 0,-1 1 0,0 0 0,1 0 0,-1 0 0,3-2 0,-2 3 0,0 0 0,0 0 0,0 0 0,-1 1 0,1-1 0,0 0 0,0 1 0,0-1 0,-1 1 0,1-1 0,0 1 0,-1 0 0,1 0 0,-1 0 0,1 0 0,-1 0 0,1 0 0,-1 0 0,0 0 0,1 1 0,-1-1 0,0 1 0,0-1 0,0 1 0,1 1 0,87 129 0,-54-76 0,62 74 0,0-21 0,213 184 0,-231-231 0,2-2 0,4-5 0,152 77 0,323 104 0,-423-189 0,1-6 0,169 28 0,-223-59 0,1-4 0,144-7 0,-221 1 0,0 0 0,0 1 0,0 0 0,-1 1 0,1-1 0,0 1 0,-1 1 0,0 0 0,1 0 0,-1 0 0,7 6 0,10 6 0,38 33 0,-24-18 0,43 30 0,3-5 0,2-3 0,2-4 0,160 62 0,-162-80 0,1-3 0,1-4 0,1-4 0,0-4 0,128 5 0,-192-19 0,0-1 0,0-1 0,0-1 0,28-6 0,-47 7 0,-1 0 0,1 0 0,-1-1 0,1 0 0,-1 0 0,0 0 0,0-1 0,0 0 0,-1 0 0,1 0 0,0 0 0,-1-1 0,0 0 0,0 0 0,0 0 0,-1 0 0,1 0 0,-1-1 0,0 0 0,0 0 0,0 0 0,-1 0 0,0 0 0,3-9 0,-1-14 0,-1-1 0,-1 1 0,-1-1 0,-4-41 0,0 1 0,1-356 0,2 411 0,-1 1 0,0-1 0,-5-20 0,5 30 0,0-1 0,0 1 0,-1 0 0,0 0 0,1 0 0,-1 0 0,-1 0 0,1 0 0,-1 0 0,1 1 0,-1-1 0,0 1 0,0 0 0,-4-4 0,6 7 0,0-1 0,0 0 0,0 1 0,0-1 0,0 1 0,0-1 0,0 1 0,0 0 0,0-1 0,0 1 0,0 0 0,-1 0 0,1 0 0,0 0 0,0 0 0,0 0 0,0 0 0,0 0 0,0 0 0,0 0 0,-1 1 0,1-1 0,0 0 0,0 1 0,0-1 0,0 1 0,0-1 0,0 1 0,0-1 0,0 1 0,1 0 0,-1-1 0,0 1 0,-1 1 0,-3 4 0,1 0 0,0 0 0,0 1 0,-5 9 0,-2 4 0,-94 113 0,44-59 0,29-40 0,-1 0 0,-69 53 0,58-51 0,2-1 0,-82 53 0,104-77 0,0-1 0,0 0 0,0-2 0,-1 0 0,-1-1 0,1-2 0,-29 5 0,-34-3 0,-146-8 0,90-2 0,136 3 0,-51-4 0,53 4 0,0 0 0,1 0 0,-1-1 0,0 1 0,1-1 0,-1 1 0,1-1 0,-1 1 0,0-1 0,1 0 0,-1 0 0,1 0 0,0 1 0,-1-2 0,1 1 0,0 0 0,-1 0 0,1 0 0,0-1 0,0 1 0,0 0 0,0-1 0,0 1 0,1-1 0,-1 1 0,0-1 0,0-1 0,1 1 0,0 1 0,0 0 0,1 0 0,-1 0 0,0-1 0,0 1 0,1 0 0,-1 0 0,1 0 0,-1 0 0,1 0 0,0 0 0,-1 0 0,1 0 0,0 0 0,0 0 0,-1 0 0,1 0 0,0 1 0,0-1 0,1-1 0,25-14 0,-21 13 0,28-12 0,0 2 0,0 1 0,1 2 0,63-11 0,8-2 0,4-8 0,-65 16 0,1 2 0,1 2 0,0 2 0,73-4 0,53 15 0,-274-1 0,47 2 0,0-3 0,0-3 0,-62-10 0,53 4 0,-1 2 0,1 2 0,-93 7 0,-54-3 0,154-5 0,1-3 0,-79-24 0,83 19 0,0 2 0,0 3 0,-58-4 0,63 12 0,11 0 0,-1 0 0,-36-8 0,-82-31 0,4 1 0,110 29 0,0-1 0,1-2 0,-64-31 0,-107-71 0,24 12 0,111 67 0,-5-2 0,-74-49 0,-35-37 0,40 18 0,64 47 0,57 42 0,1-1 0,1-1 0,1-1 0,-38-41 0,-71-77 0,85 90 0,-59-78 0,-5-5 0,98 116 0,2-1 0,0-1 0,-16-30 0,15 25 0,-26-33 0,33 46 0,0 0 0,0-1 0,1 0 0,1 0 0,0 0 0,0-1 0,1 0 0,0 0 0,1 0 0,-3-16 0,5 23 0,0 0 0,1 0 0,-1 0 0,1 0 0,0 0 0,1-1 0,-1 1 0,1 0 0,-1 0 0,1 0 0,0 0 0,1 0 0,-1 1 0,1-1 0,-1 0 0,1 0 0,0 1 0,1-1 0,-1 1 0,1 0 0,-1 0 0,1 0 0,0 0 0,0 0 0,0 1 0,1-1 0,-1 1 0,0 0 0,1 0 0,0 0 0,-1 0 0,5-1 0,6-1 0,0 1 0,0 0 0,0 1 0,0 1 0,0 0 0,0 1 0,0 1 0,28 4 0,-2 2 0,71 23 0,-75-15 0,0 1 0,0 2 0,38 26 0,-41-21 0,0 1 0,34 35 0,-11-11 0,-13-12 0,294 262 0,-260-226 0,-29-27 0,45 53 0,-25-29 0,-49-51 0,-1 0 0,28 36 0,-45-53 0,0 0 0,-1 0 0,1 0 0,0 0 0,-1 0 0,1 0 0,-1 0 0,1 0 0,-1 0 0,1 0 0,-1 0 0,0 0 0,1 1 0,-1-1 0,0 0 0,0 0 0,0 0 0,0 0 0,0 1 0,0-1 0,-1 2 0,1-3 0,-1 1 0,1 0 0,-1-1 0,0 1 0,1 0 0,-1-1 0,0 1 0,0-1 0,1 1 0,-1-1 0,0 1 0,0-1 0,0 0 0,1 0 0,-1 1 0,0-1 0,0 0 0,0 0 0,0 0 0,0 0 0,-1 0 0,-3 1 0,0-2 0,0 1 0,0-1 0,0 1 0,0-1 0,0-1 0,0 1 0,-7-3 0,-24-18 0,1-1 0,2-1 0,-60-56 0,72 63 0,-2 0 0,1 2 0,-28-13 0,19 10 0,-37-26 0,2-11 0,34 28 0,-1 1 0,-43-27 0,-87-51 0,65 38 0,60 39 0,-71-39 0,59 40 0,-92-40 0,71 36 0,-72-42 0,62 30 0,-29-25 0,82 47 0,-1 2 0,-60-27 0,74 39 0,0-1 0,0 0 0,-27-18 0,39 24 0,1-1 0,-1 0 0,0-1 0,1 1 0,-1 0 0,1-1 0,-1 1 0,1-1 0,0 0 0,0 0 0,1 0 0,-1 0 0,0 0 0,1 0 0,0 0 0,0 0 0,0-1 0,0 1 0,0 0 0,1-1 0,-1 1 0,1-1 0,0 1 0,0-1 0,1-5 0,0 6 0,0 0 0,0 1 0,1-1 0,-1 1 0,0-1 0,1 1 0,0 0 0,0-1 0,-1 1 0,1 0 0,0 0 0,1 0 0,-1 1 0,0-1 0,0 0 0,1 1 0,-1-1 0,1 1 0,0 0 0,-1 0 0,1 0 0,0 0 0,-1 1 0,6-2 0,8 0 0,-1 0 0,1 1 0,19 1 0,-27 0 0,62 0 0,120 17 0,-163-13 0,1 2 0,-2 1 0,1 1 0,-1 2 0,0 0 0,0 2 0,31 19 0,44 32 0,100 68 0,212 214 0,-26 29 0,-314-300 0,-12-11 0,117 94 0,-146-134 0,145 118 0,-161-125 0,-1 0 0,22 34 0,-24-32 0,0 0 0,30 29 0,79 54 0,-98-80 0,25 28 0,-29-28 0,0-1 0,30 22 0,52 24 0,213 102 0,-10-8 0,-91-41 0,-192-109 0,1-1 0,0-1 0,1 0 0,0-2 0,0-1 0,36 3 0,-8 0 0,26 1 0,0-4 0,115-6 0,-66-2 0,-106 3 0,0-1 0,-1-1 0,1 0 0,0-2 0,-1-1 0,0 0 0,0-1 0,0-1 0,29-16 0,33-15 0,-55 27 0,0-1 0,-1-1 0,-1-1 0,0-2 0,32-26 0,43-49 0,-105 97 0,0 0 0,1 0 0,-1 1 0,1-1 0,0 1 0,1 0 0,-4 10 0,6-14 0,-1 1 0,1-1 0,1 1 0,-1-1 0,0 1 0,1 0 0,0-1 0,0 1 0,0 0 0,0-1 0,0 1 0,1-1 0,0 1 0,0 0 0,0-1 0,3 7 0,-2-7 0,0 0 0,0-1 0,0 1 0,1-1 0,0 0 0,-1 1 0,1-1 0,0 0 0,0-1 0,0 1 0,0 0 0,0-1 0,0 0 0,1 0 0,-1 0 0,0 0 0,1 0 0,3 0 0,33 4 0,1-3 0,-1-1 0,56-5 0,2 0 0,-82 4 0,4 0 0,0-1 0,34-5 0,-47 5 0,0-1 0,0-1 0,0 1 0,0-1 0,-1 0 0,1-1 0,-1 1 0,0-1 0,0-1 0,0 1 0,5-6 0,28-23 0,0 2 0,82-47 0,-40 27 0,166-131 0,-130 91 0,-96 76 0,-1-1 0,0-1 0,-1-1 0,-1-1 0,-1 0 0,-1-1 0,0-1 0,-2 0 0,0-2 0,-2 1 0,0-1 0,12-36 0,-8 4 0,-1 0 0,-4-1 0,-2 0 0,-2 0 0,-1-83 0,-6 135 0,0-7 0,0 0 0,-1 0 0,0 1 0,-1-1 0,-5-21 0,6 30 0,0 0 0,0 1 0,0-1 0,0 0 0,0 0 0,0 0 0,-1 1 0,1-1 0,0 1 0,-1-1 0,0 1 0,1-1 0,-1 1 0,0 0 0,1 0 0,-1 0 0,0 0 0,0 0 0,0 0 0,0 0 0,0 1 0,0-1 0,0 1 0,0-1 0,0 1 0,0 0 0,0 0 0,-1 0 0,1 0 0,0 0 0,0 0 0,0 1 0,0-1 0,0 1 0,0-1 0,0 1 0,0 0 0,-3 2 0,-134 54 0,114-45 0,7-3 0,1-1 0,-2 0 0,1-1 0,-1-2 0,0 0 0,0 0 0,-26 1 0,17-3 0,1 1 0,0 1 0,0 1 0,1 2 0,-1 0 0,2 2 0,-37 19 0,35-16 0,2 0 0,-1 2 0,2 1 0,0 1 0,1 1 0,1 1 0,0 1 0,2 1 0,-32 41 0,51-61 0,-13 20 0,-29 32 0,37-47 0,0 0 0,0-1 0,0 1 0,-1-2 0,0 1 0,0-1 0,0 0 0,0 0 0,-11 3 0,-52 25 0,12-4 0,35-17 0,0 0 0,-29 21 0,29-17 0,-44 20 0,-139 51 0,156-56 0,43-24 0,-1 0 0,-1-1 0,1 0 0,-1-1 0,0 0 0,-10 3 0,-74 18 0,-129 17 0,114-35 0,-141-6 0,99-4 0,28 5 0,-142-5 0,156-12 0,70 8 0,-54-2 0,66 6 0,0 0 0,0-2 0,0-1 0,1-1 0,0-1 0,0-1 0,-27-14 0,-45-14 0,59 24 0,-57-28 0,61 24 0,17 9 0,0-1 0,-18-12 0,-41-25 0,58 37 0,0 0 0,1-2 0,1 0 0,-24-21 0,7-1 0,15 13 0,-2 1 0,0 0 0,-2 2 0,-30-20 0,34 25 0,1-1 0,0 0 0,1-1 0,-28-33 0,21 22 0,-8-5 0,15 14 0,-24-27 0,0 1 0,33 35 0,-1-1 0,1 1 0,0-1 0,0 0 0,1-1 0,-6-10 0,12 18 0,-1 0 0,1 0 0,-1 0 0,1 0 0,-1 0 0,1 0 0,0 0 0,0 0 0,-1 0 0,1 0 0,0 0 0,0 0 0,0 0 0,0 0 0,0 0 0,1 0 0,-1 0 0,0 0 0,0 0 0,1 0 0,-1 0 0,0 0 0,1 0 0,-1 0 0,2-1 0,-1 1 0,1-1 0,-1 1 0,1 0 0,0-1 0,0 1 0,-1 0 0,1 0 0,0 0 0,0 1 0,0-1 0,0 0 0,3 0 0,7-1 0,1 0 0,0 1 0,17 1 0,-24 0 0,25 0 0,139 4 0,-162-3 0,1 1 0,0 0 0,0 1 0,-1 0 0,1 0 0,-1 1 0,0 0 0,0 0 0,0 1 0,-1 0 0,9 7 0,2 4 0,0 1 0,28 36 0,-37-41 0,1 0 0,0-1 0,0-1 0,1 1 0,19 13 0,-16-14 0,-2 1 0,0 0 0,0 0 0,-1 1 0,12 18 0,17 17 0,3 4 0,-31-35 0,1-1 0,21 21 0,34 32 0,-4-4 0,-25-31 0,-29-23 0,1 0 0,0-1 0,1-1 0,0 0 0,0 0 0,0-1 0,19 7 0,285 88 0,-210-56 0,-18-7 0,-59-27 214,-14-5-740,1-1-1,25 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1T05:00:21.006"/>
    </inkml:context>
    <inkml:brush xml:id="br0">
      <inkml:brushProperty name="width" value="0.05" units="cm"/>
      <inkml:brushProperty name="height" value="0.05" units="cm"/>
      <inkml:brushProperty name="color" value="#A1DAF5"/>
    </inkml:brush>
  </inkml:definitions>
  <inkml:trace contextRef="#ctx0" brushRef="#br0">645 1 24575,'-7'1'0,"1"-1"0,-1 2 0,0-1 0,0 1 0,1 0 0,-12 6 0,-8 2 0,-31 11 0,2 2 0,0 3 0,-74 47 0,22-10 0,-50 33 0,157-94 0,7-3 0,9-3 0,-7-1-195,-1 1 0,-1-1 0,1-1 0,-1 1 0,1-1 0,5-8 0,6-5-6631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C0C5-ECDB-4734-A29D-77608867D7AC}" type="datetimeFigureOut">
              <a:rPr lang="ko-KR" altLang="en-US" smtClean="0"/>
              <a:t>2024-06-03</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9063D-7D1F-4B95-8CA8-080898D36BA9}" type="slidenum">
              <a:rPr lang="ko-KR" altLang="en-US" smtClean="0"/>
              <a:t>‹#›</a:t>
            </a:fld>
            <a:endParaRPr lang="ko-KR" altLang="en-US"/>
          </a:p>
        </p:txBody>
      </p:sp>
    </p:spTree>
    <p:extLst>
      <p:ext uri="{BB962C8B-B14F-4D97-AF65-F5344CB8AC3E}">
        <p14:creationId xmlns:p14="http://schemas.microsoft.com/office/powerpoint/2010/main" val="118822139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Hi everyone, our team project is heart attack analysis.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Out team members and these are steps for our presentation.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Can I ask you a question?</a:t>
            </a:r>
            <a:b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b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When finals period approaches, are you all stressed out with final projects and final test?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And also, final essay makes us very tired.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When we visit IGC library, many students look stressed.</a:t>
            </a:r>
            <a:b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b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Some students often jokingly say, “I’m going to get Hwa-Byung.”</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‘Hwa-Byung’ is Korean word that get disease from high level stress.</a:t>
            </a:r>
            <a:b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b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Did you know that stress can increase your heart attack risk?</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a:t>
            </a:fld>
            <a:endParaRPr lang="ko-KR" altLang="en-US"/>
          </a:p>
        </p:txBody>
      </p:sp>
    </p:spTree>
    <p:extLst>
      <p:ext uri="{BB962C8B-B14F-4D97-AF65-F5344CB8AC3E}">
        <p14:creationId xmlns:p14="http://schemas.microsoft.com/office/powerpoint/2010/main" val="3586215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These are the reasons why we removed.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Alcohol consumption, obesity, BMI, diabetes and so on, are too obvious of a connection with our </a:t>
            </a:r>
            <a:r>
              <a:rPr lang="en-US" altLang="ko-KR" sz="1800" kern="100" dirty="0" err="1">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respose</a:t>
            </a: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variable.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Country, continent, hemisphere are too broad.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Patient ID is too specific to use.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About income, money value is different in many country so it is not standardized.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15</a:t>
            </a:fld>
            <a:endParaRPr lang="ko-KR" altLang="en-US"/>
          </a:p>
        </p:txBody>
      </p:sp>
    </p:spTree>
    <p:extLst>
      <p:ext uri="{BB962C8B-B14F-4D97-AF65-F5344CB8AC3E}">
        <p14:creationId xmlns:p14="http://schemas.microsoft.com/office/powerpoint/2010/main" val="425536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Alcohol consumption, obesity, BMI, diabetes and so on, are too obvious of a connection with our </a:t>
            </a:r>
            <a:r>
              <a:rPr lang="en-US" altLang="ko-KR" sz="1800" kern="100" dirty="0" err="1">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respose</a:t>
            </a: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variable.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16</a:t>
            </a:fld>
            <a:endParaRPr lang="ko-KR" altLang="en-US"/>
          </a:p>
        </p:txBody>
      </p:sp>
    </p:spTree>
    <p:extLst>
      <p:ext uri="{BB962C8B-B14F-4D97-AF65-F5344CB8AC3E}">
        <p14:creationId xmlns:p14="http://schemas.microsoft.com/office/powerpoint/2010/main" val="2741554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Country, continent, hemisphere are too broad.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17</a:t>
            </a:fld>
            <a:endParaRPr lang="ko-KR" altLang="en-US"/>
          </a:p>
        </p:txBody>
      </p:sp>
    </p:spTree>
    <p:extLst>
      <p:ext uri="{BB962C8B-B14F-4D97-AF65-F5344CB8AC3E}">
        <p14:creationId xmlns:p14="http://schemas.microsoft.com/office/powerpoint/2010/main" val="3306763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Patient ID is too specific to use.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About income, money value is different in many country so it is not standardized.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18</a:t>
            </a:fld>
            <a:endParaRPr lang="ko-KR" altLang="en-US"/>
          </a:p>
        </p:txBody>
      </p:sp>
    </p:spTree>
    <p:extLst>
      <p:ext uri="{BB962C8B-B14F-4D97-AF65-F5344CB8AC3E}">
        <p14:creationId xmlns:p14="http://schemas.microsoft.com/office/powerpoint/2010/main" val="198712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Okay. What is our research question?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Our research question is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“Is there a relationship between exercise hours, sleep hours, and stress level with heart attack risk in people who don’t have a family history of heart attacks?”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19</a:t>
            </a:fld>
            <a:endParaRPr lang="ko-KR" altLang="en-US"/>
          </a:p>
        </p:txBody>
      </p:sp>
    </p:spTree>
    <p:extLst>
      <p:ext uri="{BB962C8B-B14F-4D97-AF65-F5344CB8AC3E}">
        <p14:creationId xmlns:p14="http://schemas.microsoft.com/office/powerpoint/2010/main" val="408556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As I explained earlier, I will tell you how to proceed again.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explanatory, we use exercise hours per week, sleep hours per day and stress level.</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20</a:t>
            </a:fld>
            <a:endParaRPr lang="ko-KR" altLang="en-US"/>
          </a:p>
        </p:txBody>
      </p:sp>
    </p:spTree>
    <p:extLst>
      <p:ext uri="{BB962C8B-B14F-4D97-AF65-F5344CB8AC3E}">
        <p14:creationId xmlns:p14="http://schemas.microsoft.com/office/powerpoint/2010/main" val="3875126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response, we use heart attack risk which is divided into two group zero for no and one for yes.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sample part, we use people without heart attack risk.</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Let's take a closer look. Start with tidying.</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21</a:t>
            </a:fld>
            <a:endParaRPr lang="ko-KR" altLang="en-US"/>
          </a:p>
        </p:txBody>
      </p:sp>
    </p:spTree>
    <p:extLst>
      <p:ext uri="{BB962C8B-B14F-4D97-AF65-F5344CB8AC3E}">
        <p14:creationId xmlns:p14="http://schemas.microsoft.com/office/powerpoint/2010/main" val="91220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For the tidying part of the project, I was responsible for cleaning and preparing the dataset for analysis using several data transformation methods in the R script. This process was crucial to ensure that the data was structured properly for accurate and efficient analysis.</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22</a:t>
            </a:fld>
            <a:endParaRPr lang="ko-KR" altLang="en-US"/>
          </a:p>
        </p:txBody>
      </p:sp>
    </p:spTree>
    <p:extLst>
      <p:ext uri="{BB962C8B-B14F-4D97-AF65-F5344CB8AC3E}">
        <p14:creationId xmlns:p14="http://schemas.microsoft.com/office/powerpoint/2010/main" val="2769681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To start, I used the subset function to create two distinct datasets from the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untidied_dataset</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based on the presence or absence of a family history of heart disease. The subset function in R is used to select rows that meet certain conditions and create a new dataset. First, I applied the subset function to filter the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untidied_dataset</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for observations where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family_history</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equals 0. This newly created dataset includes only individuals without a family history of heart disease, allowing for analyses focused specifically on this group of individuals.</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Similarly, I used the subset function again to filter for observations where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family_history</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equals 1. This second dataset consists exclusively of individuals with a family history of heart disease. By separating the dataset in this manner, I can perform targeted analyses and comparisons between those with and without a family history of heart disease. This separation is essential as it allows us to potentially uncover different patterns or risk factors that are unique to each group.</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23</a:t>
            </a:fld>
            <a:endParaRPr lang="ko-KR" altLang="en-US"/>
          </a:p>
        </p:txBody>
      </p:sp>
    </p:spTree>
    <p:extLst>
      <p:ext uri="{BB962C8B-B14F-4D97-AF65-F5344CB8AC3E}">
        <p14:creationId xmlns:p14="http://schemas.microsoft.com/office/powerpoint/2010/main" val="3119416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Next, I used the select function to keep only the important columns in my dataset. The select function in R is used to choose specific columns from a dataset, which helps in focusing the analysis on relevant variables. I retained the columns Family History, Exercise Hours Per Week, Stress Level, Sleep Hours Per Day, and Heart Attack Risk from the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untidied_dataset</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By eliminating unnecessary columns, I ensured that my data was more manageable and easier to work with. This step was particularly important because it facilitated more targeted statistical modeling and visualization, helping me to focus on the key factors related to heart attack risk and making the dataset easier to handle.</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24</a:t>
            </a:fld>
            <a:endParaRPr lang="ko-KR" altLang="en-US"/>
          </a:p>
        </p:txBody>
      </p:sp>
    </p:spTree>
    <p:extLst>
      <p:ext uri="{BB962C8B-B14F-4D97-AF65-F5344CB8AC3E}">
        <p14:creationId xmlns:p14="http://schemas.microsoft.com/office/powerpoint/2010/main" val="403536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There are many articles that stress can increase heart attack risk and we found some articles related to it.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the first one, you can see that, in the United States, someone has a heart attack every 40 seconds. It means that in one year, 805000 people has a heart attack in the United States.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Doesn't it look serious?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next article, long-term stress from work, money problems, or family issues can harm your health. According to a report, more than half workers say work stresses them a lot.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Surprisingly, stress can make it hard to sleep, and not sleeping enough can make you more stressed.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And last one said that if the stress hormone called cortisol continues to increase over time, it can put you at higher risk for heart attack.</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For every double of stress hormones, the risk of high blood pressure increased.</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This is very likely to lead to a heart attack.</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Doesn't this make you curious about the possibility that your risk of heart attack may be related to your daily habits?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a:t>
            </a:fld>
            <a:endParaRPr lang="ko-KR" altLang="en-US"/>
          </a:p>
        </p:txBody>
      </p:sp>
    </p:spTree>
    <p:extLst>
      <p:ext uri="{BB962C8B-B14F-4D97-AF65-F5344CB8AC3E}">
        <p14:creationId xmlns:p14="http://schemas.microsoft.com/office/powerpoint/2010/main" val="2132981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Finally, I made the variable names in the </a:t>
            </a:r>
            <a:r>
              <a:rPr lang="en-US" altLang="ko-KR" sz="1800" dirty="0" err="1">
                <a:effectLst/>
                <a:latin typeface="Gulim" panose="020B0600000101010101" pitchFamily="34" charset="-127"/>
                <a:ea typeface="Gulim" panose="020B0600000101010101" pitchFamily="34" charset="-127"/>
                <a:cs typeface="Gulim" panose="020B0600000101010101" pitchFamily="34" charset="-127"/>
              </a:rPr>
              <a:t>untidied_dataset</a:t>
            </a:r>
            <a:r>
              <a:rPr lang="en-US" altLang="ko-KR" sz="1800" dirty="0">
                <a:effectLst/>
                <a:latin typeface="Gulim" panose="020B0600000101010101" pitchFamily="34" charset="-127"/>
                <a:ea typeface="Gulim" panose="020B0600000101010101" pitchFamily="34" charset="-127"/>
                <a:cs typeface="Gulim" panose="020B0600000101010101" pitchFamily="34" charset="-127"/>
              </a:rPr>
              <a:t> more readable and consistent by using the rename function. The rename function in R allows us to change the names of columns in a dataset to more meaningful and user-friendly names. Renaming is necessary to ensure that the dataset follows naming conventions that exclude spaces and special characters. This step also makes variable referencing simpler in further studies and analyses, ensuring that the dataset is easier to read and understand for anyone who might use it in the future.</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effectLst/>
                <a:latin typeface="Gulim" panose="020B0600000101010101" pitchFamily="34" charset="-127"/>
                <a:ea typeface="Gulim" panose="020B0600000101010101" pitchFamily="34" charset="-127"/>
                <a:cs typeface="Gulim" panose="020B0600000101010101" pitchFamily="34" charset="-127"/>
              </a:rPr>
              <a:t>In summary, by using the subset, select, and rename functions, I was able to effectively clean and prepare the dataset for analysis. This tidying process was essential in creating a well-structured dataset that was ready for detailed statistical analysis, helping us to focus on the most relevant variables and uncover important insights related to heart attack risk.</a:t>
            </a:r>
            <a:endParaRPr lang="ko-KR" altLang="ko-KR" sz="1800" dirty="0">
              <a:effectLst/>
              <a:latin typeface="Gulim" panose="020B0600000101010101" pitchFamily="34" charset="-127"/>
              <a:ea typeface="Gulim" panose="020B0600000101010101" pitchFamily="34" charset="-127"/>
              <a:cs typeface="Gulim" panose="020B0600000101010101" pitchFamily="34" charset="-127"/>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25</a:t>
            </a:fld>
            <a:endParaRPr lang="ko-KR" altLang="en-US"/>
          </a:p>
        </p:txBody>
      </p:sp>
    </p:spTree>
    <p:extLst>
      <p:ext uri="{BB962C8B-B14F-4D97-AF65-F5344CB8AC3E}">
        <p14:creationId xmlns:p14="http://schemas.microsoft.com/office/powerpoint/2010/main" val="3990441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For this part, we’re going to show the EDA, Exploratory Data Analysis section. In this part, we will show the relationship between the response variable, which is heart attack risk, and the explanatory variable, exercise hours per week, sleep hours and the stress level, which our group chose with the box plots.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26</a:t>
            </a:fld>
            <a:endParaRPr lang="ko-KR" altLang="en-US"/>
          </a:p>
        </p:txBody>
      </p:sp>
    </p:spTree>
    <p:extLst>
      <p:ext uri="{BB962C8B-B14F-4D97-AF65-F5344CB8AC3E}">
        <p14:creationId xmlns:p14="http://schemas.microsoft.com/office/powerpoint/2010/main" val="768722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This boxplot displays the counts of those who have heart attack risk among the no family history dataset and family history dataset.</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27</a:t>
            </a:fld>
            <a:endParaRPr lang="ko-KR" altLang="en-US"/>
          </a:p>
        </p:txBody>
      </p:sp>
    </p:spTree>
    <p:extLst>
      <p:ext uri="{BB962C8B-B14F-4D97-AF65-F5344CB8AC3E}">
        <p14:creationId xmlns:p14="http://schemas.microsoft.com/office/powerpoint/2010/main" val="2227785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EDA part, this slide shows the box plot which represents the relationship between exercise hours and our response variable. If you see this plot, the median value for those without the heart attack risk is 10 hours and for those with the risk is 10.3 hours  so we can know the median values are similar to each other. The range with no risk is between 0.0024 to 20 hours and with the risk is between 0.00511 to 20 hours. Both ranges are similar but the minimum points are different. There is only a slight difference in this relationship such as at the median and the range so it suggests that exercise hours do not have a significant impact on heart attack risk. </a:t>
            </a:r>
          </a:p>
          <a:p>
            <a:endParaRPr lang="en-KR" dirty="0"/>
          </a:p>
        </p:txBody>
      </p:sp>
      <p:sp>
        <p:nvSpPr>
          <p:cNvPr id="4" name="Slide Number Placeholder 3"/>
          <p:cNvSpPr>
            <a:spLocks noGrp="1"/>
          </p:cNvSpPr>
          <p:nvPr>
            <p:ph type="sldNum" sz="quarter" idx="5"/>
          </p:nvPr>
        </p:nvSpPr>
        <p:spPr/>
        <p:txBody>
          <a:bodyPr/>
          <a:lstStyle/>
          <a:p>
            <a:fld id="{01C802A5-E0AC-7042-9FE0-0211276D8B5C}" type="slidenum">
              <a:rPr lang="en-KR" smtClean="0"/>
              <a:t>28</a:t>
            </a:fld>
            <a:endParaRPr lang="en-KR"/>
          </a:p>
        </p:txBody>
      </p:sp>
    </p:spTree>
    <p:extLst>
      <p:ext uri="{BB962C8B-B14F-4D97-AF65-F5344CB8AC3E}">
        <p14:creationId xmlns:p14="http://schemas.microsoft.com/office/powerpoint/2010/main" val="14335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On the next </a:t>
            </a:r>
            <a:r>
              <a:rPr lang="en-US" altLang="ko-KR" dirty="0" err="1"/>
              <a:t>slide,The</a:t>
            </a:r>
            <a:r>
              <a:rPr lang="en-US" altLang="ko-KR" dirty="0"/>
              <a:t> second, it’s the relationship between sleep hours and the heart attack risk. The mean values of sleep hours with and without heart attack risk are exactly the same at 7 hours and the range is also the same such as the median value, it’s between 4 to 10 hours. Through the observation, there is no difference between with and without the heart attack risk in sleep hours and it indicates that the sleep hours do not significantly impact heart attack risk. </a:t>
            </a: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29</a:t>
            </a:fld>
            <a:endParaRPr lang="ko-KR" altLang="en-US"/>
          </a:p>
        </p:txBody>
      </p:sp>
    </p:spTree>
    <p:extLst>
      <p:ext uri="{BB962C8B-B14F-4D97-AF65-F5344CB8AC3E}">
        <p14:creationId xmlns:p14="http://schemas.microsoft.com/office/powerpoint/2010/main" val="341416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Let’s move on to the last slide of EDA about the box plot, In the third one, it shows the relationship between the stress level and our response variable. Same as the second one, the range and the median values are exactly the same. The median value of each is 5 as you can see and the range is between 1 and 5. Therefore, it has no difference in the median and the range so it shows that there is no specific impact on it in the stress level section. </a:t>
            </a:r>
          </a:p>
          <a:p>
            <a:endParaRPr lang="en-US" altLang="ko-KR" dirty="0"/>
          </a:p>
          <a:p>
            <a:r>
              <a:rPr lang="en-US" altLang="ko-KR" dirty="0"/>
              <a:t>As following the results, at the exercise hours section, it represented there is a difference between them but it was only slight gaps. Also for the sleep hours and the stress level, they have exactly the same value in the median and the range. Therefore, three of our explanatory variables used above, don't have a significant impact on the heart attack risk.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30</a:t>
            </a:fld>
            <a:endParaRPr lang="ko-KR" altLang="en-US"/>
          </a:p>
        </p:txBody>
      </p:sp>
    </p:spTree>
    <p:extLst>
      <p:ext uri="{BB962C8B-B14F-4D97-AF65-F5344CB8AC3E}">
        <p14:creationId xmlns:p14="http://schemas.microsoft.com/office/powerpoint/2010/main" val="313972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This chart shows the distribution of sleep hours for those with and without heart attack risk. However, it is difficult to see this difference because the count of people without of heart attack risk is much higher than the count of people without risk.</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31</a:t>
            </a:fld>
            <a:endParaRPr lang="ko-KR" altLang="en-US"/>
          </a:p>
        </p:txBody>
      </p:sp>
    </p:spTree>
    <p:extLst>
      <p:ext uri="{BB962C8B-B14F-4D97-AF65-F5344CB8AC3E}">
        <p14:creationId xmlns:p14="http://schemas.microsoft.com/office/powerpoint/2010/main" val="137674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As a result, the difference is better shown by a PMF plot. From this graph, you can see that there is not a major difference in distribution of sleep hours among those who do and do not have heart attack risk.</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32</a:t>
            </a:fld>
            <a:endParaRPr lang="ko-KR" altLang="en-US"/>
          </a:p>
        </p:txBody>
      </p:sp>
    </p:spTree>
    <p:extLst>
      <p:ext uri="{BB962C8B-B14F-4D97-AF65-F5344CB8AC3E}">
        <p14:creationId xmlns:p14="http://schemas.microsoft.com/office/powerpoint/2010/main" val="3826617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This is a PMF distribution showing the </a:t>
            </a:r>
            <a:r>
              <a:rPr lang="en-US" altLang="ko-KR" dirty="0" err="1"/>
              <a:t>distrubtion</a:t>
            </a:r>
            <a:r>
              <a:rPr lang="en-US" altLang="ko-KR" dirty="0"/>
              <a:t> of exercise hours per week among those without and without heart attack risk. The mode and range of these two facets appear very similar, suggesting that there is not a major difference in exercise hours between the two groups.</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33</a:t>
            </a:fld>
            <a:endParaRPr lang="ko-KR" altLang="en-US"/>
          </a:p>
        </p:txBody>
      </p:sp>
    </p:spTree>
    <p:extLst>
      <p:ext uri="{BB962C8B-B14F-4D97-AF65-F5344CB8AC3E}">
        <p14:creationId xmlns:p14="http://schemas.microsoft.com/office/powerpoint/2010/main" val="3119700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Lastly, we have a </a:t>
            </a:r>
            <a:r>
              <a:rPr lang="en-US" altLang="ko-KR" dirty="0" err="1"/>
              <a:t>distrubtion</a:t>
            </a:r>
            <a:r>
              <a:rPr lang="en-US" altLang="ko-KR" dirty="0"/>
              <a:t> of stress level for heart attack risk and no heart attack risk. But again, it is hard to see the difference because the count for no heart attack risk is so high.</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34</a:t>
            </a:fld>
            <a:endParaRPr lang="ko-KR" altLang="en-US"/>
          </a:p>
        </p:txBody>
      </p:sp>
    </p:spTree>
    <p:extLst>
      <p:ext uri="{BB962C8B-B14F-4D97-AF65-F5344CB8AC3E}">
        <p14:creationId xmlns:p14="http://schemas.microsoft.com/office/powerpoint/2010/main" val="842873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Let’s move on to the dataset and investigate.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We use Heart Attack Prediction dataset from </a:t>
            </a:r>
            <a:r>
              <a:rPr lang="en-US" altLang="ko-KR" sz="1800" kern="100" dirty="0" err="1">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Keggle</a:t>
            </a: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Our dataset looks like this.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7</a:t>
            </a:fld>
            <a:endParaRPr lang="ko-KR" altLang="en-US"/>
          </a:p>
        </p:txBody>
      </p:sp>
    </p:spTree>
    <p:extLst>
      <p:ext uri="{BB962C8B-B14F-4D97-AF65-F5344CB8AC3E}">
        <p14:creationId xmlns:p14="http://schemas.microsoft.com/office/powerpoint/2010/main" val="2354939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As a result, a </a:t>
            </a:r>
            <a:r>
              <a:rPr lang="en-US" altLang="ko-KR" dirty="0" err="1"/>
              <a:t>pmf</a:t>
            </a:r>
            <a:r>
              <a:rPr lang="en-US" altLang="ko-KR" dirty="0"/>
              <a:t> function shows this more clearly. However, the data is again very similarly distributed, indicating no clear difference in stress level between the </a:t>
            </a:r>
            <a:r>
              <a:rPr lang="en-US" altLang="ko-KR"/>
              <a:t>two groups.</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35</a:t>
            </a:fld>
            <a:endParaRPr lang="ko-KR" altLang="en-US"/>
          </a:p>
        </p:txBody>
      </p:sp>
    </p:spTree>
    <p:extLst>
      <p:ext uri="{BB962C8B-B14F-4D97-AF65-F5344CB8AC3E}">
        <p14:creationId xmlns:p14="http://schemas.microsoft.com/office/powerpoint/2010/main" val="273744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37</a:t>
            </a:fld>
            <a:endParaRPr lang="ko-KR" altLang="en-US"/>
          </a:p>
        </p:txBody>
      </p:sp>
    </p:spTree>
    <p:extLst>
      <p:ext uri="{BB962C8B-B14F-4D97-AF65-F5344CB8AC3E}">
        <p14:creationId xmlns:p14="http://schemas.microsoft.com/office/powerpoint/2010/main" val="2992983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Malgun Gothic" panose="020B0503020000020004" pitchFamily="34" charset="-127"/>
                <a:cs typeface="Times New Roman" panose="02020603050405020304" pitchFamily="18" charset="0"/>
              </a:rPr>
              <a:t>Because our response variable of heart attack risk was binary (with the values of either 0 or 1), we had to perform logistic linear regression for our models. Our first model had a single explanatory variable of </a:t>
            </a:r>
            <a:r>
              <a:rPr lang="en-US" altLang="ko-KR" sz="1800" dirty="0" err="1">
                <a:effectLst/>
                <a:latin typeface="Malgun Gothic" panose="020B0503020000020004" pitchFamily="34" charset="-127"/>
                <a:cs typeface="Times New Roman" panose="02020603050405020304" pitchFamily="18" charset="0"/>
              </a:rPr>
              <a:t>exercise_hrs_week</a:t>
            </a:r>
            <a:r>
              <a:rPr lang="en-US" altLang="ko-KR" sz="1800" dirty="0">
                <a:effectLst/>
                <a:latin typeface="Malgun Gothic" panose="020B0503020000020004" pitchFamily="34" charset="-127"/>
                <a:cs typeface="Times New Roman" panose="02020603050405020304" pitchFamily="18" charset="0"/>
              </a:rPr>
              <a:t>. It used our train dataset, which we achieved with a train test split of 70 30.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38</a:t>
            </a:fld>
            <a:endParaRPr lang="ko-KR" altLang="en-US"/>
          </a:p>
        </p:txBody>
      </p:sp>
    </p:spTree>
    <p:extLst>
      <p:ext uri="{BB962C8B-B14F-4D97-AF65-F5344CB8AC3E}">
        <p14:creationId xmlns:p14="http://schemas.microsoft.com/office/powerpoint/2010/main" val="868515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We then added predictions to our model using the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add_predictions</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function. We mutated the predictions to create a new column called outcome, where we used a 0.36 threshold to classify predictions as either accurate (classified as true), or inaccurate (classified as false). We then used the mutate function and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summarte</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functions to calculate the number of accurate predictions out of the total number. As a result, model 1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lended</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an accuracy rate of 0.6067524.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39</a:t>
            </a:fld>
            <a:endParaRPr lang="ko-KR" altLang="en-US"/>
          </a:p>
        </p:txBody>
      </p:sp>
    </p:spTree>
    <p:extLst>
      <p:ext uri="{BB962C8B-B14F-4D97-AF65-F5344CB8AC3E}">
        <p14:creationId xmlns:p14="http://schemas.microsoft.com/office/powerpoint/2010/main" val="1875431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We then used the mutate function and </a:t>
            </a:r>
            <a:r>
              <a:rPr lang="en-US" altLang="ko-KR" sz="1200" kern="100" dirty="0" err="1">
                <a:effectLst/>
                <a:latin typeface="Malgun Gothic" panose="020B0503020000020004" pitchFamily="34" charset="-127"/>
                <a:ea typeface="Malgun Gothic" panose="020B0503020000020004" pitchFamily="34" charset="-127"/>
                <a:cs typeface="Times New Roman" panose="02020603050405020304" pitchFamily="18" charset="0"/>
              </a:rPr>
              <a:t>summarte</a:t>
            </a: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 functions to calculate the number of accurate predictions out of the total number. As a result, model 1 </a:t>
            </a:r>
            <a:r>
              <a:rPr lang="en-US" altLang="ko-KR" sz="1200" kern="100" dirty="0" err="1">
                <a:effectLst/>
                <a:latin typeface="Malgun Gothic" panose="020B0503020000020004" pitchFamily="34" charset="-127"/>
                <a:ea typeface="Malgun Gothic" panose="020B0503020000020004" pitchFamily="34" charset="-127"/>
                <a:cs typeface="Times New Roman" panose="02020603050405020304" pitchFamily="18" charset="0"/>
              </a:rPr>
              <a:t>lended</a:t>
            </a: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 an accuracy rate of 0.6067524.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40</a:t>
            </a:fld>
            <a:endParaRPr lang="ko-KR" altLang="en-US"/>
          </a:p>
        </p:txBody>
      </p:sp>
    </p:spTree>
    <p:extLst>
      <p:ext uri="{BB962C8B-B14F-4D97-AF65-F5344CB8AC3E}">
        <p14:creationId xmlns:p14="http://schemas.microsoft.com/office/powerpoint/2010/main" val="3600706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Lastly, we used the </a:t>
            </a:r>
            <a:r>
              <a:rPr lang="en-US" altLang="ko-KR" sz="1200" kern="100" dirty="0" err="1">
                <a:effectLst/>
                <a:latin typeface="Malgun Gothic" panose="020B0503020000020004" pitchFamily="34" charset="-127"/>
                <a:ea typeface="Malgun Gothic" panose="020B0503020000020004" pitchFamily="34" charset="-127"/>
                <a:cs typeface="Times New Roman" panose="02020603050405020304" pitchFamily="18" charset="0"/>
              </a:rPr>
              <a:t>cv.glm</a:t>
            </a: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 function to report the cross validation error for each of our models. Model one </a:t>
            </a:r>
            <a:r>
              <a:rPr lang="en-US" altLang="ko-KR" sz="1200" kern="100" dirty="0" err="1">
                <a:effectLst/>
                <a:latin typeface="Malgun Gothic" panose="020B0503020000020004" pitchFamily="34" charset="-127"/>
                <a:ea typeface="Malgun Gothic" panose="020B0503020000020004" pitchFamily="34" charset="-127"/>
                <a:cs typeface="Times New Roman" panose="02020603050405020304" pitchFamily="18" charset="0"/>
              </a:rPr>
              <a:t>lended</a:t>
            </a: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 a cross validation error of 0.2304086. We used the same code structure for our following models.</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41</a:t>
            </a:fld>
            <a:endParaRPr lang="ko-KR" altLang="en-US"/>
          </a:p>
        </p:txBody>
      </p:sp>
    </p:spTree>
    <p:extLst>
      <p:ext uri="{BB962C8B-B14F-4D97-AF65-F5344CB8AC3E}">
        <p14:creationId xmlns:p14="http://schemas.microsoft.com/office/powerpoint/2010/main" val="119266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ltLang="ko-KR" sz="1800" b="0" i="0" dirty="0">
                <a:solidFill>
                  <a:srgbClr val="000000"/>
                </a:solidFill>
                <a:effectLst/>
                <a:highlight>
                  <a:srgbClr val="FFFFFF"/>
                </a:highlight>
                <a:latin typeface="Aptos" panose="020B0004020202020204" pitchFamily="34" charset="0"/>
              </a:rPr>
              <a:t>Today, I will be presenting our findings on the relationship between various lifestyle factors and heart attack risk. We evaluated four different models to determine which factors might be the most significant predictors.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2nd Model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Explanatory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Sleep Hours (</a:t>
            </a:r>
            <a:r>
              <a:rPr lang="en-US" altLang="ko-KR" sz="1800" b="0" i="0" dirty="0" err="1">
                <a:solidFill>
                  <a:srgbClr val="000000"/>
                </a:solidFill>
                <a:effectLst/>
                <a:highlight>
                  <a:srgbClr val="FFFFFF"/>
                </a:highlight>
                <a:latin typeface="Aptos" panose="020B0004020202020204" pitchFamily="34" charset="0"/>
              </a:rPr>
              <a:t>sleep_hrs</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Response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Heart Attack Risk (</a:t>
            </a:r>
            <a:r>
              <a:rPr lang="en-US" altLang="ko-KR" sz="1800" b="0" i="0" dirty="0" err="1">
                <a:solidFill>
                  <a:srgbClr val="000000"/>
                </a:solidFill>
                <a:effectLst/>
                <a:highlight>
                  <a:srgbClr val="FFFFFF"/>
                </a:highlight>
                <a:latin typeface="Aptos" panose="020B0004020202020204" pitchFamily="34" charset="0"/>
              </a:rPr>
              <a:t>heart_attack_risk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In this model, we investigated how the number of hours spent sleeping per night influences the risk of a heart attack. The model achieved an accuracy of 0.526. However, the cross-validation error was 0.230. </a:t>
            </a:r>
            <a:endParaRPr lang="en-US" altLang="ko-KR" b="0" i="0" dirty="0">
              <a:solidFill>
                <a:srgbClr val="000000"/>
              </a:solidFill>
              <a:effectLst/>
              <a:highlight>
                <a:srgbClr val="FFFFFF"/>
              </a:highlight>
              <a:latin typeface="Segoe UI" panose="020B0502040204020203" pitchFamily="34"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42</a:t>
            </a:fld>
            <a:endParaRPr lang="ko-KR" altLang="en-US"/>
          </a:p>
        </p:txBody>
      </p:sp>
    </p:spTree>
    <p:extLst>
      <p:ext uri="{BB962C8B-B14F-4D97-AF65-F5344CB8AC3E}">
        <p14:creationId xmlns:p14="http://schemas.microsoft.com/office/powerpoint/2010/main" val="34392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ltLang="ko-KR" sz="1800" b="0" i="0" dirty="0">
                <a:solidFill>
                  <a:srgbClr val="000000"/>
                </a:solidFill>
                <a:effectLst/>
                <a:highlight>
                  <a:srgbClr val="FFFFFF"/>
                </a:highlight>
                <a:latin typeface="Aptos" panose="020B0004020202020204" pitchFamily="34" charset="0"/>
              </a:rPr>
              <a:t>Explanatory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Stress Level (</a:t>
            </a:r>
            <a:r>
              <a:rPr lang="en-US" altLang="ko-KR" sz="1800" b="0" i="0" dirty="0" err="1">
                <a:solidFill>
                  <a:srgbClr val="000000"/>
                </a:solidFill>
                <a:effectLst/>
                <a:highlight>
                  <a:srgbClr val="FFFFFF"/>
                </a:highlight>
                <a:latin typeface="Aptos" panose="020B0004020202020204" pitchFamily="34" charset="0"/>
              </a:rPr>
              <a:t>stress_level</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Response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Heart Attack Risk (</a:t>
            </a:r>
            <a:r>
              <a:rPr lang="en-US" altLang="ko-KR" sz="1800" b="0" i="0" dirty="0" err="1">
                <a:solidFill>
                  <a:srgbClr val="000000"/>
                </a:solidFill>
                <a:effectLst/>
                <a:highlight>
                  <a:srgbClr val="FFFFFF"/>
                </a:highlight>
                <a:latin typeface="Aptos" panose="020B0004020202020204" pitchFamily="34" charset="0"/>
              </a:rPr>
              <a:t>heart_attack_risk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Next, we explored the impact of stress levels on heart attack risk. This model showed a slightly better accuracy of 0.538. Despite this improvement, the cross-validation error was 0.230, suggesting that stress </a:t>
            </a:r>
            <a:r>
              <a:rPr lang="en-US" altLang="ko-KR" sz="1800" b="0" i="0" dirty="0" err="1">
                <a:solidFill>
                  <a:srgbClr val="000000"/>
                </a:solidFill>
                <a:effectLst/>
                <a:highlight>
                  <a:srgbClr val="FFFFFF"/>
                </a:highlight>
                <a:latin typeface="Aptos" panose="020B0004020202020204" pitchFamily="34" charset="0"/>
              </a:rPr>
              <a:t>levels’s</a:t>
            </a:r>
            <a:r>
              <a:rPr lang="en-US" altLang="ko-KR" sz="1800" b="0" i="0" dirty="0">
                <a:solidFill>
                  <a:srgbClr val="000000"/>
                </a:solidFill>
                <a:effectLst/>
                <a:highlight>
                  <a:srgbClr val="FFFFFF"/>
                </a:highlight>
                <a:latin typeface="Aptos" panose="020B0004020202020204" pitchFamily="34" charset="0"/>
              </a:rPr>
              <a:t> ability to predict heart attack risk is not much higher than that of exercise hours or sleep hours. </a:t>
            </a:r>
            <a:endParaRPr lang="en-US" altLang="ko-KR" b="0" i="0" dirty="0">
              <a:solidFill>
                <a:srgbClr val="000000"/>
              </a:solidFill>
              <a:effectLst/>
              <a:highlight>
                <a:srgbClr val="FFFFFF"/>
              </a:highlight>
              <a:latin typeface="Segoe UI" panose="020B0502040204020203" pitchFamily="34"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43</a:t>
            </a:fld>
            <a:endParaRPr lang="ko-KR" altLang="en-US"/>
          </a:p>
        </p:txBody>
      </p:sp>
    </p:spTree>
    <p:extLst>
      <p:ext uri="{BB962C8B-B14F-4D97-AF65-F5344CB8AC3E}">
        <p14:creationId xmlns:p14="http://schemas.microsoft.com/office/powerpoint/2010/main" val="2031882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ltLang="ko-KR" sz="1800" b="0" i="0" dirty="0">
                <a:solidFill>
                  <a:srgbClr val="000000"/>
                </a:solidFill>
                <a:effectLst/>
                <a:highlight>
                  <a:srgbClr val="FFFFFF"/>
                </a:highlight>
                <a:latin typeface="Aptos" panose="020B0004020202020204" pitchFamily="34" charset="0"/>
              </a:rPr>
              <a:t>Explanatory Variables: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Exercise Hours per Week (</a:t>
            </a:r>
            <a:r>
              <a:rPr lang="en-US" altLang="ko-KR" sz="1800" b="0" i="0" dirty="0" err="1">
                <a:solidFill>
                  <a:srgbClr val="000000"/>
                </a:solidFill>
                <a:effectLst/>
                <a:highlight>
                  <a:srgbClr val="FFFFFF"/>
                </a:highlight>
                <a:latin typeface="Aptos" panose="020B0004020202020204" pitchFamily="34" charset="0"/>
              </a:rPr>
              <a:t>exercise_hrs_week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Sleep Hours (</a:t>
            </a:r>
            <a:r>
              <a:rPr lang="en-US" altLang="ko-KR" sz="1800" b="0" i="0" dirty="0" err="1">
                <a:solidFill>
                  <a:srgbClr val="000000"/>
                </a:solidFill>
                <a:effectLst/>
                <a:highlight>
                  <a:srgbClr val="FFFFFF"/>
                </a:highlight>
                <a:latin typeface="Aptos" panose="020B0004020202020204" pitchFamily="34" charset="0"/>
              </a:rPr>
              <a:t>sleep_hrs</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Stress Level (</a:t>
            </a:r>
            <a:r>
              <a:rPr lang="en-US" altLang="ko-KR" sz="1800" b="0" i="0" dirty="0" err="1">
                <a:solidFill>
                  <a:srgbClr val="000000"/>
                </a:solidFill>
                <a:effectLst/>
                <a:highlight>
                  <a:srgbClr val="FFFFFF"/>
                </a:highlight>
                <a:latin typeface="Aptos" panose="020B0004020202020204" pitchFamily="34" charset="0"/>
              </a:rPr>
              <a:t>stress_level</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Response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Heart Attack Risk (</a:t>
            </a:r>
            <a:r>
              <a:rPr lang="en-US" altLang="ko-KR" sz="1800" b="0" i="0" dirty="0" err="1">
                <a:solidFill>
                  <a:srgbClr val="000000"/>
                </a:solidFill>
                <a:effectLst/>
                <a:highlight>
                  <a:srgbClr val="FFFFFF"/>
                </a:highlight>
                <a:latin typeface="Aptos" panose="020B0004020202020204" pitchFamily="34" charset="0"/>
              </a:rPr>
              <a:t>heart_attack_risk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In our third model, we combined three explanatory variables: exercise hours per week, sleep hours, and stress level. The accuracy for this model was 0.530. The cross-validation error was 0.231, very similar to that of our other models. This indicates that the combination of exercise hours, sleep hours, and stress level is about as able to predict heart attack risk as the three variables on their own. </a:t>
            </a:r>
            <a:endParaRPr lang="en-US" altLang="ko-KR" b="0" i="0" dirty="0">
              <a:solidFill>
                <a:srgbClr val="000000"/>
              </a:solidFill>
              <a:effectLst/>
              <a:highlight>
                <a:srgbClr val="FFFFFF"/>
              </a:highlight>
              <a:latin typeface="Segoe UI" panose="020B0502040204020203" pitchFamily="34"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44</a:t>
            </a:fld>
            <a:endParaRPr lang="ko-KR" altLang="en-US"/>
          </a:p>
        </p:txBody>
      </p:sp>
    </p:spTree>
    <p:extLst>
      <p:ext uri="{BB962C8B-B14F-4D97-AF65-F5344CB8AC3E}">
        <p14:creationId xmlns:p14="http://schemas.microsoft.com/office/powerpoint/2010/main" val="2338776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ltLang="ko-KR" sz="1800" b="0" i="0" dirty="0">
                <a:solidFill>
                  <a:srgbClr val="000000"/>
                </a:solidFill>
                <a:effectLst/>
                <a:highlight>
                  <a:srgbClr val="FFFFFF"/>
                </a:highlight>
                <a:latin typeface="Aptos" panose="020B0004020202020204" pitchFamily="34" charset="0"/>
              </a:rPr>
              <a:t>Explanatory Variables: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Sleep Hours (</a:t>
            </a:r>
            <a:r>
              <a:rPr lang="en-US" altLang="ko-KR" sz="1800" b="0" i="0" dirty="0" err="1">
                <a:solidFill>
                  <a:srgbClr val="000000"/>
                </a:solidFill>
                <a:effectLst/>
                <a:highlight>
                  <a:srgbClr val="FFFFFF"/>
                </a:highlight>
                <a:latin typeface="Aptos" panose="020B0004020202020204" pitchFamily="34" charset="0"/>
              </a:rPr>
              <a:t>sleep_hrs</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Exercise Hours per Week (</a:t>
            </a:r>
            <a:r>
              <a:rPr lang="en-US" altLang="ko-KR" sz="1800" b="0" i="0" dirty="0" err="1">
                <a:solidFill>
                  <a:srgbClr val="000000"/>
                </a:solidFill>
                <a:effectLst/>
                <a:highlight>
                  <a:srgbClr val="FFFFFF"/>
                </a:highlight>
                <a:latin typeface="Aptos" panose="020B0004020202020204" pitchFamily="34" charset="0"/>
              </a:rPr>
              <a:t>exercise_hrs_week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Response Variable: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Heart Attack Risk (</a:t>
            </a:r>
            <a:r>
              <a:rPr lang="en-US" altLang="ko-KR" sz="1800" b="0" i="0" dirty="0" err="1">
                <a:solidFill>
                  <a:srgbClr val="000000"/>
                </a:solidFill>
                <a:effectLst/>
                <a:highlight>
                  <a:srgbClr val="FFFFFF"/>
                </a:highlight>
                <a:latin typeface="Aptos" panose="020B0004020202020204" pitchFamily="34" charset="0"/>
              </a:rPr>
              <a:t>heart_attack_risk</a:t>
            </a:r>
            <a:r>
              <a:rPr lang="en-US" altLang="ko-KR" sz="1800" b="0" i="0" dirty="0">
                <a:solidFill>
                  <a:srgbClr val="000000"/>
                </a:solidFill>
                <a:effectLst/>
                <a:highlight>
                  <a:srgbClr val="FFFFFF"/>
                </a:highlight>
                <a:latin typeface="Aptos" panose="020B0004020202020204" pitchFamily="34" charset="0"/>
              </a:rPr>
              <a:t>)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Finally, we analyzed a model with two explanatory variables: sleep hours and exercise hours per week. This model achieved the second highest accuracy of 0.539. The cross validation error was 0.230, which is again very similar to that of the other models. </a:t>
            </a:r>
            <a:endParaRPr lang="en-US" altLang="ko-KR" b="0" i="0" dirty="0">
              <a:solidFill>
                <a:srgbClr val="000000"/>
              </a:solidFill>
              <a:effectLst/>
              <a:highlight>
                <a:srgbClr val="FFFFFF"/>
              </a:highlight>
              <a:latin typeface="Segoe UI" panose="020B0502040204020203" pitchFamily="34"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45</a:t>
            </a:fld>
            <a:endParaRPr lang="ko-KR" altLang="en-US"/>
          </a:p>
        </p:txBody>
      </p:sp>
    </p:spTree>
    <p:extLst>
      <p:ext uri="{BB962C8B-B14F-4D97-AF65-F5344CB8AC3E}">
        <p14:creationId xmlns:p14="http://schemas.microsoft.com/office/powerpoint/2010/main" val="305656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There are many columns like these.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Then, what we </a:t>
            </a:r>
            <a:r>
              <a:rPr lang="en-US" altLang="ko-KR" sz="1800" kern="100" dirty="0" err="1">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gonna</a:t>
            </a: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use actually?</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8</a:t>
            </a:fld>
            <a:endParaRPr lang="ko-KR" altLang="en-US"/>
          </a:p>
        </p:txBody>
      </p:sp>
    </p:spTree>
    <p:extLst>
      <p:ext uri="{BB962C8B-B14F-4D97-AF65-F5344CB8AC3E}">
        <p14:creationId xmlns:p14="http://schemas.microsoft.com/office/powerpoint/2010/main" val="3411266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Malgun Gothic" panose="020B0503020000020004" pitchFamily="34" charset="-127"/>
                <a:cs typeface="Times New Roman" panose="02020603050405020304" pitchFamily="18" charset="0"/>
              </a:rPr>
              <a:t>Hypothesis tests for means require that the given response variable is continuous. Our response variable of heart attack risk is not a continuous variable. As you may recall, it is a binary categorical variable with either the value 0 (for no risk), or 1 (for heart attack risk). As a result, our tests for difference in means failed. Instead, we performed three different hypothesis tests for difference in proportions. To achieve this, we split each of our explanatory variables into categorical variables with two groups. This involved the mutate function and </a:t>
            </a:r>
            <a:r>
              <a:rPr lang="en-US" altLang="ko-KR" sz="1800" dirty="0" err="1">
                <a:effectLst/>
                <a:latin typeface="Malgun Gothic" panose="020B0503020000020004" pitchFamily="34" charset="-127"/>
                <a:cs typeface="Times New Roman" panose="02020603050405020304" pitchFamily="18" charset="0"/>
              </a:rPr>
              <a:t>if_else</a:t>
            </a:r>
            <a:r>
              <a:rPr lang="en-US" altLang="ko-KR" sz="1800" dirty="0">
                <a:effectLst/>
                <a:latin typeface="Malgun Gothic" panose="020B0503020000020004" pitchFamily="34" charset="-127"/>
                <a:cs typeface="Times New Roman" panose="02020603050405020304" pitchFamily="18" charset="0"/>
              </a:rPr>
              <a:t> structures.</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47</a:t>
            </a:fld>
            <a:endParaRPr lang="ko-KR" altLang="en-US"/>
          </a:p>
        </p:txBody>
      </p:sp>
    </p:spTree>
    <p:extLst>
      <p:ext uri="{BB962C8B-B14F-4D97-AF65-F5344CB8AC3E}">
        <p14:creationId xmlns:p14="http://schemas.microsoft.com/office/powerpoint/2010/main" val="4152821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Malgun Gothic" panose="020B0503020000020004" pitchFamily="34" charset="-127"/>
                <a:cs typeface="Times New Roman" panose="02020603050405020304" pitchFamily="18" charset="0"/>
              </a:rPr>
              <a:t>First, we separated the </a:t>
            </a:r>
            <a:r>
              <a:rPr lang="en-US" altLang="ko-KR" sz="1800" dirty="0" err="1">
                <a:effectLst/>
                <a:latin typeface="Malgun Gothic" panose="020B0503020000020004" pitchFamily="34" charset="-127"/>
                <a:cs typeface="Times New Roman" panose="02020603050405020304" pitchFamily="18" charset="0"/>
              </a:rPr>
              <a:t>stress_level</a:t>
            </a:r>
            <a:r>
              <a:rPr lang="en-US" altLang="ko-KR" sz="1800" dirty="0">
                <a:effectLst/>
                <a:latin typeface="Malgun Gothic" panose="020B0503020000020004" pitchFamily="34" charset="-127"/>
                <a:cs typeface="Times New Roman" panose="02020603050405020304" pitchFamily="18" charset="0"/>
              </a:rPr>
              <a:t> variable. If an individual had a stress level equal to or above 6, they were categorized as “True”, meaning “stressed” in the stress variable. If they had a stress level equal to or above 1, they were categorized as “False” meaning ‘Not stressed”.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48</a:t>
            </a:fld>
            <a:endParaRPr lang="ko-KR" altLang="en-US"/>
          </a:p>
        </p:txBody>
      </p:sp>
    </p:spTree>
    <p:extLst>
      <p:ext uri="{BB962C8B-B14F-4D97-AF65-F5344CB8AC3E}">
        <p14:creationId xmlns:p14="http://schemas.microsoft.com/office/powerpoint/2010/main" val="3599038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dirty="0">
                <a:effectLst/>
                <a:latin typeface="Malgun Gothic" panose="020B0503020000020004" pitchFamily="34" charset="-127"/>
                <a:cs typeface="Times New Roman" panose="02020603050405020304" pitchFamily="18" charset="0"/>
              </a:rPr>
              <a:t>Next, we separated the </a:t>
            </a:r>
            <a:r>
              <a:rPr lang="en-US" altLang="ko-KR" sz="1800" dirty="0" err="1">
                <a:effectLst/>
                <a:latin typeface="Malgun Gothic" panose="020B0503020000020004" pitchFamily="34" charset="-127"/>
                <a:cs typeface="Times New Roman" panose="02020603050405020304" pitchFamily="18" charset="0"/>
              </a:rPr>
              <a:t>sleep_hrs</a:t>
            </a:r>
            <a:r>
              <a:rPr lang="en-US" altLang="ko-KR" sz="1800" dirty="0">
                <a:effectLst/>
                <a:latin typeface="Malgun Gothic" panose="020B0503020000020004" pitchFamily="34" charset="-127"/>
                <a:cs typeface="Times New Roman" panose="02020603050405020304" pitchFamily="18" charset="0"/>
              </a:rPr>
              <a:t> variable into those who get at least 7 hours of sleep, meaning “high”, and those who get less than 7 hours of sleep, meaning “low”.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49</a:t>
            </a:fld>
            <a:endParaRPr lang="ko-KR" altLang="en-US"/>
          </a:p>
        </p:txBody>
      </p:sp>
    </p:spTree>
    <p:extLst>
      <p:ext uri="{BB962C8B-B14F-4D97-AF65-F5344CB8AC3E}">
        <p14:creationId xmlns:p14="http://schemas.microsoft.com/office/powerpoint/2010/main" val="1571036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Lastly, we separated the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exercise_hrs_week</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variable into “high” for those who exercise at least 10 hours a week, and “low” for those who exercise less than 10 hours a week.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50</a:t>
            </a:fld>
            <a:endParaRPr lang="ko-KR" altLang="en-US"/>
          </a:p>
        </p:txBody>
      </p:sp>
    </p:spTree>
    <p:extLst>
      <p:ext uri="{BB962C8B-B14F-4D97-AF65-F5344CB8AC3E}">
        <p14:creationId xmlns:p14="http://schemas.microsoft.com/office/powerpoint/2010/main" val="2417335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Now, let's take a look at our group’s hypothesis-testing process.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Our group examined the relationships between heart attack risk and stress level/sleep hours/exercise hours. We determined how much each explanatory variable is related to heart attack risk through a testing process for each of them.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For our first test hypothesis, the null hypothesis is “There is no difference in proportion of heart attack risk among people who are stressed and those who are not stressed in the no family history dataset”, while the alternative hypothesis is “There is a difference in the proportion of heart attack risk among people who are stressed and those who are not stressed in the no family history dataset.”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51</a:t>
            </a:fld>
            <a:endParaRPr lang="ko-KR" altLang="en-US"/>
          </a:p>
        </p:txBody>
      </p:sp>
    </p:spTree>
    <p:extLst>
      <p:ext uri="{BB962C8B-B14F-4D97-AF65-F5344CB8AC3E}">
        <p14:creationId xmlns:p14="http://schemas.microsoft.com/office/powerpoint/2010/main" val="1281002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In this testing, our explanatory variable is stress and the response variable is heart attack risk.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52</a:t>
            </a:fld>
            <a:endParaRPr lang="ko-KR" altLang="en-US"/>
          </a:p>
        </p:txBody>
      </p:sp>
    </p:spTree>
    <p:extLst>
      <p:ext uri="{BB962C8B-B14F-4D97-AF65-F5344CB8AC3E}">
        <p14:creationId xmlns:p14="http://schemas.microsoft.com/office/powerpoint/2010/main" val="2369909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Then we conducted two-sided difference in proportions testing, typically used when the response variable is categorical. </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53</a:t>
            </a:fld>
            <a:endParaRPr lang="ko-KR" altLang="en-US"/>
          </a:p>
        </p:txBody>
      </p:sp>
    </p:spTree>
    <p:extLst>
      <p:ext uri="{BB962C8B-B14F-4D97-AF65-F5344CB8AC3E}">
        <p14:creationId xmlns:p14="http://schemas.microsoft.com/office/powerpoint/2010/main" val="4180313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We used specify, hypothesize, generate, and calculate functions like this. Since the variables we used all referred to columns in the dataset, we used "independence" instead of "point" in the hypothesize function. This specifies that the null hypothesis is that there is no association (independence) between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heart_attack_risk</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 and stress.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To add credibility to the results, we selected "permute" in the generate function, which performs hypothesis testing with random shuffling. This indicates that the permutations should be done by shuffling the stress variable to break any association with </a:t>
            </a:r>
            <a:r>
              <a:rPr lang="en-US" altLang="ko-KR" sz="1800" kern="100" dirty="0" err="1">
                <a:effectLst/>
                <a:latin typeface="Malgun Gothic" panose="020B0503020000020004" pitchFamily="34" charset="-127"/>
                <a:ea typeface="Malgun Gothic" panose="020B0503020000020004" pitchFamily="34" charset="-127"/>
                <a:cs typeface="Times New Roman" panose="02020603050405020304" pitchFamily="18" charset="0"/>
              </a:rPr>
              <a:t>heart_attack_risk</a:t>
            </a: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Finally, we successfully used "diff in props" in the calculate function through the work done beforehand. We also added the order levels of the stress variable when calculating it by subtracting the “False” proportions from the “True” proportions.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54</a:t>
            </a:fld>
            <a:endParaRPr lang="ko-KR" altLang="en-US"/>
          </a:p>
        </p:txBody>
      </p:sp>
    </p:spTree>
    <p:extLst>
      <p:ext uri="{BB962C8B-B14F-4D97-AF65-F5344CB8AC3E}">
        <p14:creationId xmlns:p14="http://schemas.microsoft.com/office/powerpoint/2010/main" val="877111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The p-value was calculated according to this structure as well. For the first hypothesis testing, the p-value was 0.7652, which is quite high.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55</a:t>
            </a:fld>
            <a:endParaRPr lang="ko-KR" altLang="en-US"/>
          </a:p>
        </p:txBody>
      </p:sp>
    </p:spTree>
    <p:extLst>
      <p:ext uri="{BB962C8B-B14F-4D97-AF65-F5344CB8AC3E}">
        <p14:creationId xmlns:p14="http://schemas.microsoft.com/office/powerpoint/2010/main" val="445847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It suggests that there is no statistically significant evidence to reject the null hypothesis of a difference in </a:t>
            </a:r>
            <a:r>
              <a:rPr lang="en-US" altLang="ko-KR" sz="1200" kern="100" dirty="0" err="1">
                <a:effectLst/>
                <a:latin typeface="Malgun Gothic" panose="020B0503020000020004" pitchFamily="34" charset="-127"/>
                <a:ea typeface="Malgun Gothic" panose="020B0503020000020004" pitchFamily="34" charset="-127"/>
                <a:cs typeface="Times New Roman" panose="02020603050405020304" pitchFamily="18" charset="0"/>
              </a:rPr>
              <a:t>heart_attack_risk</a:t>
            </a: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 between stressed and not stressed groups.</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56</a:t>
            </a:fld>
            <a:endParaRPr lang="ko-KR" altLang="en-US"/>
          </a:p>
        </p:txBody>
      </p:sp>
    </p:spTree>
    <p:extLst>
      <p:ext uri="{BB962C8B-B14F-4D97-AF65-F5344CB8AC3E}">
        <p14:creationId xmlns:p14="http://schemas.microsoft.com/office/powerpoint/2010/main" val="76317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We are going to keep and use these variables.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9</a:t>
            </a:fld>
            <a:endParaRPr lang="ko-KR" altLang="en-US"/>
          </a:p>
        </p:txBody>
      </p:sp>
    </p:spTree>
    <p:extLst>
      <p:ext uri="{BB962C8B-B14F-4D97-AF65-F5344CB8AC3E}">
        <p14:creationId xmlns:p14="http://schemas.microsoft.com/office/powerpoint/2010/main" val="3872487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spcAft>
                <a:spcPts val="800"/>
              </a:spcAft>
            </a:pPr>
            <a:r>
              <a:rPr lang="en-US" altLang="ko-KR" sz="18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For our second hypothesis test, our null hypothesis was that there is no difference in proportion of heart attack risk among people who sleep a lot and those who do not sleep a lot in the no family history dataset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Our alternative hypothesis was that There is a difference in proportion of heart attack risk among people who sleep a lot and those who do not sleep a lot in the no family history dataset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57</a:t>
            </a:fld>
            <a:endParaRPr lang="ko-KR" altLang="en-US"/>
          </a:p>
        </p:txBody>
      </p:sp>
    </p:spTree>
    <p:extLst>
      <p:ext uri="{BB962C8B-B14F-4D97-AF65-F5344CB8AC3E}">
        <p14:creationId xmlns:p14="http://schemas.microsoft.com/office/powerpoint/2010/main" val="205547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Our response variable was </a:t>
            </a:r>
            <a:r>
              <a:rPr lang="en-US" altLang="ko-KR" dirty="0" err="1"/>
              <a:t>heart_attack</a:t>
            </a:r>
            <a:r>
              <a:rPr lang="en-US" altLang="ko-KR" dirty="0"/>
              <a:t> risk and our explanatory variable was sleep.</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58</a:t>
            </a:fld>
            <a:endParaRPr lang="ko-KR" altLang="en-US"/>
          </a:p>
        </p:txBody>
      </p:sp>
    </p:spTree>
    <p:extLst>
      <p:ext uri="{BB962C8B-B14F-4D97-AF65-F5344CB8AC3E}">
        <p14:creationId xmlns:p14="http://schemas.microsoft.com/office/powerpoint/2010/main" val="1278089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The p-value of this was 0.6802. This is quite high, and it shows that there is insufficient evidence to reject the null hypothesis too. </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Finally, for the last hypothesis testing, we did the testing in the same way. In this test, we wanted to find out the relationship between exercise and heart attack risk. So, we did the two-sided difference in proportions testing with exercise in the explanatory variable.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61</a:t>
            </a:fld>
            <a:endParaRPr lang="ko-KR" altLang="en-US"/>
          </a:p>
        </p:txBody>
      </p:sp>
    </p:spTree>
    <p:extLst>
      <p:ext uri="{BB962C8B-B14F-4D97-AF65-F5344CB8AC3E}">
        <p14:creationId xmlns:p14="http://schemas.microsoft.com/office/powerpoint/2010/main" val="2980418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spcAft>
                <a:spcPts val="800"/>
              </a:spcAft>
            </a:pPr>
            <a:r>
              <a:rPr lang="en-US" altLang="ko-KR" sz="18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For third hypothesis test, our null hypothesis was that there is no difference in proportion of heart attack risk among people who exercise a lot and those who do not exercise a lot in the no family history dataset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18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Our alternative hypothesis is that there is a difference in proportion of heart attack risk among people who exercise a lot and those who do not exercise a lot in the no family history dataset</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62</a:t>
            </a:fld>
            <a:endParaRPr lang="ko-KR" altLang="en-US"/>
          </a:p>
        </p:txBody>
      </p:sp>
    </p:spTree>
    <p:extLst>
      <p:ext uri="{BB962C8B-B14F-4D97-AF65-F5344CB8AC3E}">
        <p14:creationId xmlns:p14="http://schemas.microsoft.com/office/powerpoint/2010/main" val="849465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Our response variable was </a:t>
            </a:r>
            <a:r>
              <a:rPr lang="en-US" altLang="ko-KR" sz="1200" kern="100" dirty="0" err="1">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heart_attack</a:t>
            </a:r>
            <a:r>
              <a:rPr lang="en-US" altLang="ko-KR" sz="1200" kern="100" dirty="0">
                <a:solidFill>
                  <a:srgbClr val="FF0000"/>
                </a:solidFill>
                <a:effectLst/>
                <a:latin typeface="Malgun Gothic" panose="020B0503020000020004" pitchFamily="34" charset="-127"/>
                <a:ea typeface="Malgun Gothic" panose="020B0503020000020004" pitchFamily="34" charset="-127"/>
                <a:cs typeface="Times New Roman" panose="02020603050405020304" pitchFamily="18" charset="0"/>
              </a:rPr>
              <a:t> risk and our explanatory variable was exercise.</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63</a:t>
            </a:fld>
            <a:endParaRPr lang="ko-KR" altLang="en-US"/>
          </a:p>
        </p:txBody>
      </p:sp>
    </p:spTree>
    <p:extLst>
      <p:ext uri="{BB962C8B-B14F-4D97-AF65-F5344CB8AC3E}">
        <p14:creationId xmlns:p14="http://schemas.microsoft.com/office/powerpoint/2010/main" val="9368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t>Then, we got the p-value of 0.1856.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65</a:t>
            </a:fld>
            <a:endParaRPr lang="ko-KR" altLang="en-US"/>
          </a:p>
        </p:txBody>
      </p:sp>
    </p:spTree>
    <p:extLst>
      <p:ext uri="{BB962C8B-B14F-4D97-AF65-F5344CB8AC3E}">
        <p14:creationId xmlns:p14="http://schemas.microsoft.com/office/powerpoint/2010/main" val="2266958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rPr>
              <a:t>This value is relatively lower than the previously discussed high p-values but still not typically low enough to reject the null hypothesis. </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66</a:t>
            </a:fld>
            <a:endParaRPr lang="ko-KR" altLang="en-US"/>
          </a:p>
        </p:txBody>
      </p:sp>
    </p:spTree>
    <p:extLst>
      <p:ext uri="{BB962C8B-B14F-4D97-AF65-F5344CB8AC3E}">
        <p14:creationId xmlns:p14="http://schemas.microsoft.com/office/powerpoint/2010/main" val="25093533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b="0" i="0" dirty="0">
                <a:solidFill>
                  <a:srgbClr val="000000"/>
                </a:solidFill>
                <a:effectLst/>
                <a:highlight>
                  <a:srgbClr val="FFFFFF"/>
                </a:highlight>
                <a:latin typeface="Aptos" panose="020B0004020202020204" pitchFamily="34" charset="0"/>
              </a:rPr>
              <a:t>To provide an overview of our project, we used a heart attack Analysis dataset for this project. We used a dataset with heart attack predictor such as exercise hours per day, stress level, and sleep hours per day. Approaching the end of our project we concluded that none of our hypothesis tests gave us a p value that was truly and statistically significant. Out of the five models, model 1 had the highest accuracy value. To reiterate, model 1 was observing exercise hours per week based on the dataset with no family history. </a:t>
            </a:r>
            <a:r>
              <a:rPr lang="en-US" altLang="ko-KR" sz="1800" b="0" i="0" dirty="0">
                <a:solidFill>
                  <a:srgbClr val="000000"/>
                </a:solidFill>
                <a:effectLst/>
                <a:highlight>
                  <a:srgbClr val="FFFFFF"/>
                </a:highlight>
                <a:latin typeface="system-ui"/>
              </a:rPr>
              <a:t>In conclusion, our analysis across these five models reveals that exercise, sleep, and stress levels, whether considered individually or in combination, provide a decent predictor for heart attack risk</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67</a:t>
            </a:fld>
            <a:endParaRPr lang="ko-KR" altLang="en-US"/>
          </a:p>
        </p:txBody>
      </p:sp>
    </p:spTree>
    <p:extLst>
      <p:ext uri="{BB962C8B-B14F-4D97-AF65-F5344CB8AC3E}">
        <p14:creationId xmlns:p14="http://schemas.microsoft.com/office/powerpoint/2010/main" val="2679852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ltLang="ko-KR" sz="1800" b="0" i="0" dirty="0">
                <a:solidFill>
                  <a:srgbClr val="000000"/>
                </a:solidFill>
                <a:effectLst/>
                <a:highlight>
                  <a:srgbClr val="FFFFFF"/>
                </a:highlight>
                <a:latin typeface="Aptos" panose="020B0004020202020204" pitchFamily="34" charset="0"/>
              </a:rPr>
              <a:t>The cross validation error for all of our models came out to me approximately 0.230. This is a relatively low error value, indicating that our models are relatively good at predicting heart attack risk. Because the cross validation error for all of our models were very similar, we used our accuracy measurement to select our best model, which was model 1 with an accuracy of 0.6067524 and 1887 correctly predicted values. </a:t>
            </a:r>
            <a:endParaRPr lang="en-US" altLang="ko-KR" b="0" i="0" dirty="0">
              <a:solidFill>
                <a:srgbClr val="000000"/>
              </a:solidFill>
              <a:effectLst/>
              <a:highlight>
                <a:srgbClr val="FFFFFF"/>
              </a:highlight>
              <a:latin typeface="Segoe UI" panose="020B0502040204020203" pitchFamily="34" charset="0"/>
            </a:endParaRPr>
          </a:p>
          <a:p>
            <a:pPr algn="l" rtl="0" fontAlgn="base"/>
            <a:r>
              <a:rPr lang="en-US" altLang="ko-KR" sz="1800" b="0" i="0" dirty="0">
                <a:solidFill>
                  <a:srgbClr val="000000"/>
                </a:solidFill>
                <a:effectLst/>
                <a:highlight>
                  <a:srgbClr val="FFFFFF"/>
                </a:highlight>
                <a:latin typeface="Aptos" panose="020B0004020202020204" pitchFamily="34" charset="0"/>
              </a:rPr>
              <a:t>We then ran model 1 on our test dataset and achieved a cross validation error of 0.2282035 and an accuracy of 0.228. </a:t>
            </a:r>
            <a:endParaRPr lang="en-US" altLang="ko-KR" b="0" i="0" dirty="0">
              <a:solidFill>
                <a:srgbClr val="000000"/>
              </a:solidFill>
              <a:effectLst/>
              <a:highlight>
                <a:srgbClr val="FFFFFF"/>
              </a:highlight>
              <a:latin typeface="Segoe UI" panose="020B0502040204020203" pitchFamily="34"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68</a:t>
            </a:fld>
            <a:endParaRPr lang="ko-KR" altLang="en-US"/>
          </a:p>
        </p:txBody>
      </p:sp>
    </p:spTree>
    <p:extLst>
      <p:ext uri="{BB962C8B-B14F-4D97-AF65-F5344CB8AC3E}">
        <p14:creationId xmlns:p14="http://schemas.microsoft.com/office/powerpoint/2010/main" val="4014485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b="0" i="0" dirty="0">
                <a:solidFill>
                  <a:srgbClr val="000000"/>
                </a:solidFill>
                <a:effectLst/>
                <a:highlight>
                  <a:srgbClr val="FFFFFF"/>
                </a:highlight>
                <a:latin typeface="system-ui"/>
              </a:rPr>
              <a:t>However, none of our hypothesis tests produced statistically significant p values, causing us to fail to reject our null hypotheses. As a result: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69</a:t>
            </a:fld>
            <a:endParaRPr lang="ko-KR" altLang="en-US"/>
          </a:p>
        </p:txBody>
      </p:sp>
    </p:spTree>
    <p:extLst>
      <p:ext uri="{BB962C8B-B14F-4D97-AF65-F5344CB8AC3E}">
        <p14:creationId xmlns:p14="http://schemas.microsoft.com/office/powerpoint/2010/main" val="135169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For population of interest, people who do not have family history.</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11</a:t>
            </a:fld>
            <a:endParaRPr lang="ko-KR" altLang="en-US"/>
          </a:p>
        </p:txBody>
      </p:sp>
    </p:spTree>
    <p:extLst>
      <p:ext uri="{BB962C8B-B14F-4D97-AF65-F5344CB8AC3E}">
        <p14:creationId xmlns:p14="http://schemas.microsoft.com/office/powerpoint/2010/main" val="319505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b="0" i="0" dirty="0">
                <a:solidFill>
                  <a:srgbClr val="000000"/>
                </a:solidFill>
                <a:effectLst/>
                <a:highlight>
                  <a:srgbClr val="FFFFFF"/>
                </a:highlight>
                <a:latin typeface="system-ui"/>
              </a:rPr>
              <a:t>We cannot conclude that there is a difference in heart attack risk between those who are stressed and those who are not stressed in the no family history dataset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70</a:t>
            </a:fld>
            <a:endParaRPr lang="ko-KR" altLang="en-US"/>
          </a:p>
        </p:txBody>
      </p:sp>
    </p:spTree>
    <p:extLst>
      <p:ext uri="{BB962C8B-B14F-4D97-AF65-F5344CB8AC3E}">
        <p14:creationId xmlns:p14="http://schemas.microsoft.com/office/powerpoint/2010/main" val="1316676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b="0" i="0" dirty="0">
                <a:solidFill>
                  <a:srgbClr val="000000"/>
                </a:solidFill>
                <a:effectLst/>
                <a:highlight>
                  <a:srgbClr val="FFFFFF"/>
                </a:highlight>
                <a:latin typeface="system-ui"/>
              </a:rPr>
              <a:t>We cannot conclude that there is a difference in heart attack risk between people who sleep a lot and those who do not in the no family history dataset.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71</a:t>
            </a:fld>
            <a:endParaRPr lang="ko-KR" altLang="en-US"/>
          </a:p>
        </p:txBody>
      </p:sp>
    </p:spTree>
    <p:extLst>
      <p:ext uri="{BB962C8B-B14F-4D97-AF65-F5344CB8AC3E}">
        <p14:creationId xmlns:p14="http://schemas.microsoft.com/office/powerpoint/2010/main" val="418541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800" b="0" i="0" dirty="0">
                <a:solidFill>
                  <a:srgbClr val="000000"/>
                </a:solidFill>
                <a:effectLst/>
                <a:highlight>
                  <a:srgbClr val="FFFFFF"/>
                </a:highlight>
                <a:latin typeface="system-ui"/>
              </a:rPr>
              <a:t>We cannot conclude that there is a difference in heart attack risk between people who exercise a lot and those who exercise less in the no family history dataset. </a:t>
            </a:r>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72</a:t>
            </a:fld>
            <a:endParaRPr lang="ko-KR" altLang="en-US"/>
          </a:p>
        </p:txBody>
      </p:sp>
    </p:spTree>
    <p:extLst>
      <p:ext uri="{BB962C8B-B14F-4D97-AF65-F5344CB8AC3E}">
        <p14:creationId xmlns:p14="http://schemas.microsoft.com/office/powerpoint/2010/main" val="252124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For population of interest, people who do not have family history.</a:t>
            </a:r>
            <a:endParaRPr lang="ko-KR" alt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12</a:t>
            </a:fld>
            <a:endParaRPr lang="ko-KR" altLang="en-US"/>
          </a:p>
        </p:txBody>
      </p:sp>
    </p:spTree>
    <p:extLst>
      <p:ext uri="{BB962C8B-B14F-4D97-AF65-F5344CB8AC3E}">
        <p14:creationId xmlns:p14="http://schemas.microsoft.com/office/powerpoint/2010/main" val="240335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We </a:t>
            </a:r>
            <a:r>
              <a:rPr lang="en-US" altLang="ko-KR" sz="1800" kern="100" dirty="0" err="1">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gonna</a:t>
            </a:r>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 keep and use these variables.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For population of interest, people who do not have family history.</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Next is explanatory.</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This variable divided into two, zero for no and one for yes.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and exercise hours zero to twenty continuous variable.</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and stress level, one to ten.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and sleep hour four to ten.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In response, heart attack risk. Zero for no and one for yes.</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13</a:t>
            </a:fld>
            <a:endParaRPr lang="ko-KR" altLang="en-US"/>
          </a:p>
        </p:txBody>
      </p:sp>
    </p:spTree>
    <p:extLst>
      <p:ext uri="{BB962C8B-B14F-4D97-AF65-F5344CB8AC3E}">
        <p14:creationId xmlns:p14="http://schemas.microsoft.com/office/powerpoint/2010/main" val="3269691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We didn’t use the patient ID, Income, smoking, alcohol consumption and so on.</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pPr algn="just" latinLnBrk="1"/>
            <a:r>
              <a:rPr lang="en-US" altLang="ko-KR" sz="1800" kern="100" dirty="0">
                <a:solidFill>
                  <a:srgbClr val="000000"/>
                </a:solidFill>
                <a:effectLst/>
                <a:latin typeface="Arial" panose="020B0604020202020204" pitchFamily="34" charset="0"/>
                <a:ea typeface="Malgun Gothic" panose="020B0503020000020004" pitchFamily="34" charset="-127"/>
                <a:cs typeface="Times New Roman" panose="02020603050405020304" pitchFamily="18" charset="0"/>
              </a:rPr>
              <a:t>Then, why?</a:t>
            </a:r>
            <a:endPar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p>
            <a:endParaRPr lang="ko-KR" altLang="en-US" dirty="0"/>
          </a:p>
        </p:txBody>
      </p:sp>
      <p:sp>
        <p:nvSpPr>
          <p:cNvPr id="4" name="Slide Number Placeholder 3"/>
          <p:cNvSpPr>
            <a:spLocks noGrp="1"/>
          </p:cNvSpPr>
          <p:nvPr>
            <p:ph type="sldNum" sz="quarter" idx="5"/>
          </p:nvPr>
        </p:nvSpPr>
        <p:spPr/>
        <p:txBody>
          <a:bodyPr/>
          <a:lstStyle/>
          <a:p>
            <a:fld id="{E009063D-7D1F-4B95-8CA8-080898D36BA9}" type="slidenum">
              <a:rPr lang="ko-KR" altLang="en-US" smtClean="0"/>
              <a:t>14</a:t>
            </a:fld>
            <a:endParaRPr lang="ko-KR" altLang="en-US"/>
          </a:p>
        </p:txBody>
      </p:sp>
    </p:spTree>
    <p:extLst>
      <p:ext uri="{BB962C8B-B14F-4D97-AF65-F5344CB8AC3E}">
        <p14:creationId xmlns:p14="http://schemas.microsoft.com/office/powerpoint/2010/main" val="200612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image" Target="../media/image7.png"/><Relationship Id="rId1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image" Target="../media/image3.png"/><Relationship Id="rId12" Type="http://schemas.openxmlformats.org/officeDocument/2006/relationships/image" Target="../media/image6.png"/><Relationship Id="rId17" Type="http://schemas.openxmlformats.org/officeDocument/2006/relationships/slide" Target="slide46.xml"/><Relationship Id="rId2" Type="http://schemas.openxmlformats.org/officeDocument/2006/relationships/image" Target="../media/image2.jpe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36.xml"/><Relationship Id="rId5" Type="http://schemas.openxmlformats.org/officeDocument/2006/relationships/customXml" Target="../ink/ink2.xml"/><Relationship Id="rId15" Type="http://schemas.openxmlformats.org/officeDocument/2006/relationships/image" Target="../media/image7.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png"/><Relationship Id="rId14" Type="http://schemas.openxmlformats.org/officeDocument/2006/relationships/slide" Target="slide2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erson holding heart shaped red balloon">
            <a:extLst>
              <a:ext uri="{FF2B5EF4-FFF2-40B4-BE49-F238E27FC236}">
                <a16:creationId xmlns:a16="http://schemas.microsoft.com/office/drawing/2014/main" id="{90BF24CE-DFF3-4539-D018-0042BC202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9" b="6219"/>
          <a:stretch/>
        </p:blipFill>
        <p:spPr bwMode="auto">
          <a:xfrm>
            <a:off x="0" y="-262613"/>
            <a:ext cx="12192000" cy="71206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0B12D1-8866-75B0-7E1C-9FEB793A23D3}"/>
              </a:ext>
            </a:extLst>
          </p:cNvPr>
          <p:cNvSpPr/>
          <p:nvPr/>
        </p:nvSpPr>
        <p:spPr>
          <a:xfrm>
            <a:off x="12569142" y="-262613"/>
            <a:ext cx="676154" cy="7120614"/>
          </a:xfrm>
          <a:prstGeom prst="rect">
            <a:avLst/>
          </a:prstGeom>
          <a:solidFill>
            <a:schemeClr val="tx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5464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E44312-83FE-D737-9A20-A4654B85D6F1}"/>
              </a:ext>
            </a:extLst>
          </p:cNvPr>
          <p:cNvSpPr txBox="1"/>
          <p:nvPr/>
        </p:nvSpPr>
        <p:spPr>
          <a:xfrm>
            <a:off x="1507328" y="736022"/>
            <a:ext cx="9347485" cy="1461939"/>
          </a:xfrm>
          <a:prstGeom prst="rect">
            <a:avLst/>
          </a:prstGeom>
          <a:noFill/>
        </p:spPr>
        <p:txBody>
          <a:bodyPr wrap="square" rtlCol="0">
            <a:spAutoFit/>
          </a:bodyPr>
          <a:lstStyle/>
          <a:p>
            <a:pPr algn="ctr"/>
            <a:r>
              <a:rPr lang="en-US" altLang="ko-KR" sz="3200" dirty="0">
                <a:solidFill>
                  <a:schemeClr val="bg1"/>
                </a:solidFill>
                <a:latin typeface="Amasis MT Pro Black" panose="02040A04050005020304" pitchFamily="18" charset="0"/>
              </a:rPr>
              <a:t>Heart Attack Prediction </a:t>
            </a:r>
          </a:p>
          <a:p>
            <a:pPr algn="ctr"/>
            <a:r>
              <a:rPr lang="en-US" altLang="ko-KR" sz="2500" dirty="0">
                <a:solidFill>
                  <a:schemeClr val="bg1"/>
                </a:solidFill>
                <a:latin typeface="Amasis MT Pro Black" panose="02040A04050005020304" pitchFamily="18" charset="0"/>
              </a:rPr>
              <a:t>-&gt;</a:t>
            </a:r>
          </a:p>
          <a:p>
            <a:pPr algn="ctr"/>
            <a:r>
              <a:rPr lang="en-US" altLang="ko-KR" sz="3200" dirty="0">
                <a:solidFill>
                  <a:schemeClr val="bg1"/>
                </a:solidFill>
                <a:latin typeface="Amasis MT Pro Black" panose="02040A04050005020304" pitchFamily="18" charset="0"/>
              </a:rPr>
              <a:t> A dataset to predict heart attack risk</a:t>
            </a:r>
            <a:endParaRPr lang="ko-KR" altLang="en-US" sz="3200" dirty="0">
              <a:solidFill>
                <a:schemeClr val="bg1"/>
              </a:solidFill>
              <a:latin typeface="Amasis MT Pro Black" panose="02040A04050005020304" pitchFamily="18" charset="0"/>
            </a:endParaRPr>
          </a:p>
        </p:txBody>
      </p:sp>
      <p:pic>
        <p:nvPicPr>
          <p:cNvPr id="6" name="그림 5" descr="그래픽, 상징, 디자인이(가) 표시된 사진&#10;&#10;자동 생성된 설명">
            <a:extLst>
              <a:ext uri="{FF2B5EF4-FFF2-40B4-BE49-F238E27FC236}">
                <a16:creationId xmlns:a16="http://schemas.microsoft.com/office/drawing/2014/main" id="{B98ED98A-DA32-E91A-21DC-44C71E5A8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876" y="2421731"/>
            <a:ext cx="3700247" cy="3700247"/>
          </a:xfrm>
          <a:prstGeom prst="rect">
            <a:avLst/>
          </a:prstGeom>
        </p:spPr>
      </p:pic>
    </p:spTree>
    <p:extLst>
      <p:ext uri="{BB962C8B-B14F-4D97-AF65-F5344CB8AC3E}">
        <p14:creationId xmlns:p14="http://schemas.microsoft.com/office/powerpoint/2010/main" val="176697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00" fill="hold">
                                          <p:stCondLst>
                                            <p:cond delay="0"/>
                                          </p:stCondLst>
                                        </p:cTn>
                                        <p:tgtEl>
                                          <p:spTgt spid="6"/>
                                        </p:tgtEl>
                                        <p:attrNameLst>
                                          <p:attrName>r</p:attrName>
                                        </p:attrNameLst>
                                      </p:cBhvr>
                                    </p:animRot>
                                    <p:animRot by="-240000">
                                      <p:cBhvr>
                                        <p:cTn id="7" dur="400" fill="hold">
                                          <p:stCondLst>
                                            <p:cond delay="400"/>
                                          </p:stCondLst>
                                        </p:cTn>
                                        <p:tgtEl>
                                          <p:spTgt spid="6"/>
                                        </p:tgtEl>
                                        <p:attrNameLst>
                                          <p:attrName>r</p:attrName>
                                        </p:attrNameLst>
                                      </p:cBhvr>
                                    </p:animRot>
                                    <p:animRot by="240000">
                                      <p:cBhvr>
                                        <p:cTn id="8" dur="400" fill="hold">
                                          <p:stCondLst>
                                            <p:cond delay="800"/>
                                          </p:stCondLst>
                                        </p:cTn>
                                        <p:tgtEl>
                                          <p:spTgt spid="6"/>
                                        </p:tgtEl>
                                        <p:attrNameLst>
                                          <p:attrName>r</p:attrName>
                                        </p:attrNameLst>
                                      </p:cBhvr>
                                    </p:animRot>
                                    <p:animRot by="-240000">
                                      <p:cBhvr>
                                        <p:cTn id="9" dur="400" fill="hold">
                                          <p:stCondLst>
                                            <p:cond delay="1200"/>
                                          </p:stCondLst>
                                        </p:cTn>
                                        <p:tgtEl>
                                          <p:spTgt spid="6"/>
                                        </p:tgtEl>
                                        <p:attrNameLst>
                                          <p:attrName>r</p:attrName>
                                        </p:attrNameLst>
                                      </p:cBhvr>
                                    </p:animRot>
                                    <p:animRot by="120000">
                                      <p:cBhvr>
                                        <p:cTn id="10" dur="400" fill="hold">
                                          <p:stCondLst>
                                            <p:cond delay="16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AAD37-EF00-4E22-3EB4-4DAEC22B0841}"/>
              </a:ext>
            </a:extLst>
          </p:cNvPr>
          <p:cNvSpPr txBox="1"/>
          <p:nvPr/>
        </p:nvSpPr>
        <p:spPr>
          <a:xfrm>
            <a:off x="898070" y="544967"/>
            <a:ext cx="10395857" cy="553998"/>
          </a:xfrm>
          <a:prstGeom prst="rect">
            <a:avLst/>
          </a:prstGeom>
          <a:noFill/>
        </p:spPr>
        <p:txBody>
          <a:bodyPr wrap="square">
            <a:spAutoFit/>
          </a:bodyPr>
          <a:lstStyle/>
          <a:p>
            <a:pPr algn="ctr"/>
            <a:r>
              <a:rPr lang="en-US" altLang="ko-KR" sz="3000" dirty="0">
                <a:solidFill>
                  <a:schemeClr val="bg1"/>
                </a:solidFill>
                <a:ea typeface="+mn-lt"/>
                <a:cs typeface="+mn-lt"/>
              </a:rPr>
              <a:t>Population of interest-&gt; people who do not have family history.</a:t>
            </a:r>
            <a:endParaRPr lang="en-US" altLang="ko-KR" sz="3000" dirty="0">
              <a:solidFill>
                <a:schemeClr val="bg1"/>
              </a:solidFill>
            </a:endParaRPr>
          </a:p>
        </p:txBody>
      </p:sp>
      <p:sp>
        <p:nvSpPr>
          <p:cNvPr id="4" name="Rectangle 5">
            <a:extLst>
              <a:ext uri="{FF2B5EF4-FFF2-40B4-BE49-F238E27FC236}">
                <a16:creationId xmlns:a16="http://schemas.microsoft.com/office/drawing/2014/main" id="{584525EA-C513-FEE3-43DD-207A81E22FDC}"/>
              </a:ext>
            </a:extLst>
          </p:cNvPr>
          <p:cNvSpPr/>
          <p:nvPr/>
        </p:nvSpPr>
        <p:spPr>
          <a:xfrm>
            <a:off x="506868" y="298607"/>
            <a:ext cx="11178262" cy="1046718"/>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descr="텍스트, 폰트, 라인, 스크린샷이(가) 표시된 사진&#10;&#10;자동 생성된 설명">
            <a:extLst>
              <a:ext uri="{FF2B5EF4-FFF2-40B4-BE49-F238E27FC236}">
                <a16:creationId xmlns:a16="http://schemas.microsoft.com/office/drawing/2014/main" id="{139F6BB8-1D0C-5181-3422-C7879639526B}"/>
              </a:ext>
            </a:extLst>
          </p:cNvPr>
          <p:cNvPicPr>
            <a:picLocks noChangeAspect="1"/>
          </p:cNvPicPr>
          <p:nvPr/>
        </p:nvPicPr>
        <p:blipFill rotWithShape="1">
          <a:blip r:embed="rId3">
            <a:extLst>
              <a:ext uri="{28A0092B-C50C-407E-A947-70E740481C1C}">
                <a14:useLocalDpi xmlns:a14="http://schemas.microsoft.com/office/drawing/2010/main" val="0"/>
              </a:ext>
            </a:extLst>
          </a:blip>
          <a:srcRect r="67688"/>
          <a:stretch/>
        </p:blipFill>
        <p:spPr>
          <a:xfrm>
            <a:off x="642576" y="2335203"/>
            <a:ext cx="5120712" cy="3020238"/>
          </a:xfrm>
          <a:prstGeom prst="rect">
            <a:avLst/>
          </a:prstGeom>
        </p:spPr>
      </p:pic>
      <p:pic>
        <p:nvPicPr>
          <p:cNvPr id="8" name="그림 7" descr="텍스트, 영수증, 번호, 폰트이(가) 표시된 사진&#10;&#10;자동 생성된 설명">
            <a:extLst>
              <a:ext uri="{FF2B5EF4-FFF2-40B4-BE49-F238E27FC236}">
                <a16:creationId xmlns:a16="http://schemas.microsoft.com/office/drawing/2014/main" id="{1A8E6FC7-88FA-6F40-2282-C54D9F651F07}"/>
              </a:ext>
            </a:extLst>
          </p:cNvPr>
          <p:cNvPicPr>
            <a:picLocks noChangeAspect="1"/>
          </p:cNvPicPr>
          <p:nvPr/>
        </p:nvPicPr>
        <p:blipFill rotWithShape="1">
          <a:blip r:embed="rId4">
            <a:extLst>
              <a:ext uri="{28A0092B-C50C-407E-A947-70E740481C1C}">
                <a14:useLocalDpi xmlns:a14="http://schemas.microsoft.com/office/drawing/2010/main" val="0"/>
              </a:ext>
            </a:extLst>
          </a:blip>
          <a:srcRect b="35084"/>
          <a:stretch/>
        </p:blipFill>
        <p:spPr>
          <a:xfrm>
            <a:off x="8798604" y="1829932"/>
            <a:ext cx="1976076" cy="4729461"/>
          </a:xfrm>
          <a:prstGeom prst="rect">
            <a:avLst/>
          </a:prstGeom>
        </p:spPr>
      </p:pic>
      <p:cxnSp>
        <p:nvCxnSpPr>
          <p:cNvPr id="6" name="Straight Arrow Connector 5">
            <a:extLst>
              <a:ext uri="{FF2B5EF4-FFF2-40B4-BE49-F238E27FC236}">
                <a16:creationId xmlns:a16="http://schemas.microsoft.com/office/drawing/2014/main" id="{0ECEA1AF-38A5-5160-505B-3C09AA032958}"/>
              </a:ext>
            </a:extLst>
          </p:cNvPr>
          <p:cNvCxnSpPr>
            <a:cxnSpLocks/>
          </p:cNvCxnSpPr>
          <p:nvPr/>
        </p:nvCxnSpPr>
        <p:spPr>
          <a:xfrm>
            <a:off x="6614160" y="2667000"/>
            <a:ext cx="1996440" cy="0"/>
          </a:xfrm>
          <a:prstGeom prst="straightConnector1">
            <a:avLst/>
          </a:prstGeom>
          <a:ln w="76200">
            <a:solidFill>
              <a:srgbClr val="FFFF0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15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AAD37-EF00-4E22-3EB4-4DAEC22B0841}"/>
              </a:ext>
            </a:extLst>
          </p:cNvPr>
          <p:cNvSpPr txBox="1"/>
          <p:nvPr/>
        </p:nvSpPr>
        <p:spPr>
          <a:xfrm>
            <a:off x="898071" y="2690336"/>
            <a:ext cx="10395857" cy="1477328"/>
          </a:xfrm>
          <a:prstGeom prst="rect">
            <a:avLst/>
          </a:prstGeom>
          <a:noFill/>
        </p:spPr>
        <p:txBody>
          <a:bodyPr wrap="square">
            <a:spAutoFit/>
          </a:bodyPr>
          <a:lstStyle/>
          <a:p>
            <a:r>
              <a:rPr lang="en-US" altLang="ko-KR" sz="3000" dirty="0">
                <a:ea typeface="+mn-lt"/>
                <a:cs typeface="+mn-lt"/>
              </a:rPr>
              <a:t>Population of interest-&gt; people who do not have family history.</a:t>
            </a:r>
            <a:endParaRPr lang="en-US" altLang="ko-KR" sz="3000" dirty="0"/>
          </a:p>
          <a:p>
            <a:r>
              <a:rPr lang="en-US" altLang="ko-KR" sz="3000" dirty="0"/>
              <a:t>Explanatory -&gt; exercise hours, stress level, sleep hours.</a:t>
            </a:r>
          </a:p>
          <a:p>
            <a:r>
              <a:rPr lang="en-US" altLang="ko-KR" sz="3000" dirty="0"/>
              <a:t>Response -&gt; heart attack risk</a:t>
            </a:r>
          </a:p>
        </p:txBody>
      </p:sp>
      <p:sp>
        <p:nvSpPr>
          <p:cNvPr id="4" name="Rectangle 5">
            <a:extLst>
              <a:ext uri="{FF2B5EF4-FFF2-40B4-BE49-F238E27FC236}">
                <a16:creationId xmlns:a16="http://schemas.microsoft.com/office/drawing/2014/main" id="{584525EA-C513-FEE3-43DD-207A81E22FDC}"/>
              </a:ext>
            </a:extLst>
          </p:cNvPr>
          <p:cNvSpPr/>
          <p:nvPr/>
        </p:nvSpPr>
        <p:spPr>
          <a:xfrm>
            <a:off x="506868" y="2411185"/>
            <a:ext cx="11178262" cy="203562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0C649C-B8C6-32D4-D689-EE055E547E3B}"/>
              </a:ext>
            </a:extLst>
          </p:cNvPr>
          <p:cNvSpPr txBox="1"/>
          <p:nvPr/>
        </p:nvSpPr>
        <p:spPr>
          <a:xfrm>
            <a:off x="4358640" y="1019294"/>
            <a:ext cx="6096000" cy="523220"/>
          </a:xfrm>
          <a:prstGeom prst="rect">
            <a:avLst/>
          </a:prstGeom>
          <a:noFill/>
        </p:spPr>
        <p:txBody>
          <a:bodyPr wrap="square">
            <a:spAutoFit/>
          </a:bodyPr>
          <a:lstStyle/>
          <a:p>
            <a:r>
              <a:rPr lang="en-US" altLang="ko-KR" sz="2800" dirty="0">
                <a:latin typeface="Amasis MT Pro Black" panose="02040A04050005020304" pitchFamily="18" charset="0"/>
              </a:rPr>
              <a:t>Variables we Kept:</a:t>
            </a:r>
            <a:endParaRPr lang="ko-KR" altLang="en-US" sz="2800" dirty="0"/>
          </a:p>
        </p:txBody>
      </p:sp>
    </p:spTree>
    <p:extLst>
      <p:ext uri="{BB962C8B-B14F-4D97-AF65-F5344CB8AC3E}">
        <p14:creationId xmlns:p14="http://schemas.microsoft.com/office/powerpoint/2010/main" val="81873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8ADAA-8E5F-358C-D97E-03AEE5045750}"/>
              </a:ext>
            </a:extLst>
          </p:cNvPr>
          <p:cNvSpPr txBox="1"/>
          <p:nvPr/>
        </p:nvSpPr>
        <p:spPr>
          <a:xfrm>
            <a:off x="1127760" y="312353"/>
            <a:ext cx="12664440" cy="769441"/>
          </a:xfrm>
          <a:prstGeom prst="rect">
            <a:avLst/>
          </a:prstGeom>
          <a:noFill/>
        </p:spPr>
        <p:txBody>
          <a:bodyPr wrap="square" rtlCol="0">
            <a:spAutoFit/>
          </a:bodyPr>
          <a:lstStyle/>
          <a:p>
            <a:r>
              <a:rPr lang="en-US" altLang="ko-KR" sz="4400" b="1" dirty="0">
                <a:solidFill>
                  <a:schemeClr val="bg1"/>
                </a:solidFill>
              </a:rPr>
              <a:t>Explanatory and Response variables</a:t>
            </a:r>
            <a:endParaRPr lang="ko-KR" altLang="en-US" sz="4400" b="1" dirty="0">
              <a:solidFill>
                <a:schemeClr val="bg1"/>
              </a:solidFill>
            </a:endParaRPr>
          </a:p>
        </p:txBody>
      </p:sp>
      <p:pic>
        <p:nvPicPr>
          <p:cNvPr id="3" name="그림 7" descr="텍스트, 스크린샷, 폰트, 번호이(가) 표시된 사진&#10;&#10;자동 생성된 설명">
            <a:extLst>
              <a:ext uri="{FF2B5EF4-FFF2-40B4-BE49-F238E27FC236}">
                <a16:creationId xmlns:a16="http://schemas.microsoft.com/office/drawing/2014/main" id="{EDFBE913-DE77-B3FC-4383-714698172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92" y="1848093"/>
            <a:ext cx="3364187" cy="4697554"/>
          </a:xfrm>
          <a:prstGeom prst="rect">
            <a:avLst/>
          </a:prstGeom>
        </p:spPr>
      </p:pic>
      <p:pic>
        <p:nvPicPr>
          <p:cNvPr id="4" name="그림 7" descr="텍스트, 스크린샷, 번호, 폰트이(가) 표시된 사진&#10;&#10;자동 생성된 설명">
            <a:extLst>
              <a:ext uri="{FF2B5EF4-FFF2-40B4-BE49-F238E27FC236}">
                <a16:creationId xmlns:a16="http://schemas.microsoft.com/office/drawing/2014/main" id="{19B6C326-BF36-44E6-42AF-8E0F87591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478" y="1848092"/>
            <a:ext cx="1798321" cy="4671501"/>
          </a:xfrm>
          <a:prstGeom prst="rect">
            <a:avLst/>
          </a:prstGeom>
        </p:spPr>
      </p:pic>
      <p:pic>
        <p:nvPicPr>
          <p:cNvPr id="5" name="그림 7" descr="텍스트, 스크린샷, 번호, 폰트이(가) 표시된 사진&#10;&#10;자동 생성된 설명">
            <a:extLst>
              <a:ext uri="{FF2B5EF4-FFF2-40B4-BE49-F238E27FC236}">
                <a16:creationId xmlns:a16="http://schemas.microsoft.com/office/drawing/2014/main" id="{5F7B71C5-21E5-8CB1-6D30-A64B41A35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798" y="1848090"/>
            <a:ext cx="2268535" cy="4671501"/>
          </a:xfrm>
          <a:prstGeom prst="rect">
            <a:avLst/>
          </a:prstGeom>
        </p:spPr>
      </p:pic>
      <p:pic>
        <p:nvPicPr>
          <p:cNvPr id="6" name="그림 7" descr="텍스트, 스크린샷, 폰트, 번호이(가) 표시된 사진&#10;&#10;자동 생성된 설명">
            <a:extLst>
              <a:ext uri="{FF2B5EF4-FFF2-40B4-BE49-F238E27FC236}">
                <a16:creationId xmlns:a16="http://schemas.microsoft.com/office/drawing/2014/main" id="{752BBA21-CEF6-281A-55FA-91886C3E8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94" y="2011955"/>
            <a:ext cx="2491014" cy="4369830"/>
          </a:xfrm>
          <a:prstGeom prst="rect">
            <a:avLst/>
          </a:prstGeom>
        </p:spPr>
      </p:pic>
      <p:sp>
        <p:nvSpPr>
          <p:cNvPr id="7" name="TextBox 6">
            <a:extLst>
              <a:ext uri="{FF2B5EF4-FFF2-40B4-BE49-F238E27FC236}">
                <a16:creationId xmlns:a16="http://schemas.microsoft.com/office/drawing/2014/main" id="{1F42EE9C-9D7C-FE1A-FBAC-9D5E0363278E}"/>
              </a:ext>
            </a:extLst>
          </p:cNvPr>
          <p:cNvSpPr txBox="1"/>
          <p:nvPr/>
        </p:nvSpPr>
        <p:spPr>
          <a:xfrm>
            <a:off x="701040" y="1391444"/>
            <a:ext cx="6858000" cy="400110"/>
          </a:xfrm>
          <a:prstGeom prst="rect">
            <a:avLst/>
          </a:prstGeom>
          <a:noFill/>
        </p:spPr>
        <p:txBody>
          <a:bodyPr wrap="square" rtlCol="0">
            <a:spAutoFit/>
          </a:bodyPr>
          <a:lstStyle/>
          <a:p>
            <a:r>
              <a:rPr lang="en-US" altLang="ko-KR" sz="2000" b="1" dirty="0">
                <a:solidFill>
                  <a:schemeClr val="bg1"/>
                </a:solidFill>
              </a:rPr>
              <a:t>Explanatory Variables</a:t>
            </a:r>
            <a:endParaRPr lang="ko-KR" altLang="en-US" sz="2000" b="1" dirty="0">
              <a:solidFill>
                <a:schemeClr val="bg1"/>
              </a:solidFill>
            </a:endParaRPr>
          </a:p>
        </p:txBody>
      </p:sp>
      <p:sp>
        <p:nvSpPr>
          <p:cNvPr id="9" name="TextBox 8">
            <a:extLst>
              <a:ext uri="{FF2B5EF4-FFF2-40B4-BE49-F238E27FC236}">
                <a16:creationId xmlns:a16="http://schemas.microsoft.com/office/drawing/2014/main" id="{8906BABB-CD80-4C35-6C79-F4D70D743E3D}"/>
              </a:ext>
            </a:extLst>
          </p:cNvPr>
          <p:cNvSpPr txBox="1"/>
          <p:nvPr/>
        </p:nvSpPr>
        <p:spPr>
          <a:xfrm>
            <a:off x="9239934" y="1422222"/>
            <a:ext cx="6896100" cy="400110"/>
          </a:xfrm>
          <a:prstGeom prst="rect">
            <a:avLst/>
          </a:prstGeom>
          <a:noFill/>
        </p:spPr>
        <p:txBody>
          <a:bodyPr wrap="square">
            <a:spAutoFit/>
          </a:bodyPr>
          <a:lstStyle/>
          <a:p>
            <a:r>
              <a:rPr lang="en-US" altLang="ko-KR" sz="2000" b="1" dirty="0">
                <a:solidFill>
                  <a:schemeClr val="bg1"/>
                </a:solidFill>
              </a:rPr>
              <a:t>Response</a:t>
            </a:r>
            <a:endParaRPr lang="ko-KR" altLang="en-US" sz="2000" b="1" dirty="0">
              <a:solidFill>
                <a:schemeClr val="bg1"/>
              </a:solidFill>
            </a:endParaRPr>
          </a:p>
        </p:txBody>
      </p:sp>
    </p:spTree>
    <p:extLst>
      <p:ext uri="{BB962C8B-B14F-4D97-AF65-F5344CB8AC3E}">
        <p14:creationId xmlns:p14="http://schemas.microsoft.com/office/powerpoint/2010/main" val="289026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A0DCAB18-B3A3-703C-3C4A-CFC3131BBC45}"/>
              </a:ext>
            </a:extLst>
          </p:cNvPr>
          <p:cNvGrpSpPr/>
          <p:nvPr/>
        </p:nvGrpSpPr>
        <p:grpSpPr>
          <a:xfrm>
            <a:off x="2412477" y="1109438"/>
            <a:ext cx="7236413" cy="4769755"/>
            <a:chOff x="1555935" y="1329382"/>
            <a:chExt cx="7236413" cy="4769755"/>
          </a:xfrm>
        </p:grpSpPr>
        <p:sp>
          <p:nvSpPr>
            <p:cNvPr id="2" name="TextBox 1">
              <a:extLst>
                <a:ext uri="{FF2B5EF4-FFF2-40B4-BE49-F238E27FC236}">
                  <a16:creationId xmlns:a16="http://schemas.microsoft.com/office/drawing/2014/main" id="{1F41A1AD-8E53-D296-31A4-B2B58F93632F}"/>
                </a:ext>
              </a:extLst>
            </p:cNvPr>
            <p:cNvSpPr txBox="1"/>
            <p:nvPr/>
          </p:nvSpPr>
          <p:spPr>
            <a:xfrm>
              <a:off x="2391310" y="1329382"/>
              <a:ext cx="5983351" cy="3970318"/>
            </a:xfrm>
            <a:prstGeom prst="rect">
              <a:avLst/>
            </a:prstGeom>
            <a:noFill/>
          </p:spPr>
          <p:txBody>
            <a:bodyPr wrap="square" rtlCol="0">
              <a:spAutoFit/>
            </a:bodyPr>
            <a:lstStyle/>
            <a:p>
              <a:pPr algn="ctr"/>
              <a:endParaRPr lang="en-US" altLang="ko-KR" sz="3600" dirty="0"/>
            </a:p>
            <a:p>
              <a:pPr algn="ctr"/>
              <a:r>
                <a:rPr lang="en-US" altLang="ko-KR" sz="3600" dirty="0"/>
                <a:t>patient ID, Income, smoking, alcohol consumption,  obesity,  medication, </a:t>
              </a:r>
              <a:r>
                <a:rPr lang="en-US" altLang="ko-KR" sz="3600" dirty="0" err="1"/>
                <a:t>bmi</a:t>
              </a:r>
              <a:r>
                <a:rPr lang="en-US" altLang="ko-KR" sz="3600" dirty="0"/>
                <a:t>, previous heart problems, country, continent, hemisphere, diabetes</a:t>
              </a:r>
              <a:endParaRPr kumimoji="1" lang="ko-KR" altLang="en-US" sz="3600" dirty="0"/>
            </a:p>
          </p:txBody>
        </p:sp>
        <p:grpSp>
          <p:nvGrpSpPr>
            <p:cNvPr id="11" name="그룹 10">
              <a:extLst>
                <a:ext uri="{FF2B5EF4-FFF2-40B4-BE49-F238E27FC236}">
                  <a16:creationId xmlns:a16="http://schemas.microsoft.com/office/drawing/2014/main" id="{B0D037BC-1C41-09A0-6829-27EB17DFADB1}"/>
                </a:ext>
              </a:extLst>
            </p:cNvPr>
            <p:cNvGrpSpPr/>
            <p:nvPr/>
          </p:nvGrpSpPr>
          <p:grpSpPr>
            <a:xfrm>
              <a:off x="1555935" y="1329382"/>
              <a:ext cx="835375" cy="1598875"/>
              <a:chOff x="1379661" y="1273628"/>
              <a:chExt cx="936171" cy="1332055"/>
            </a:xfrm>
          </p:grpSpPr>
          <p:sp>
            <p:nvSpPr>
              <p:cNvPr id="9" name="빼기 8">
                <a:extLst>
                  <a:ext uri="{FF2B5EF4-FFF2-40B4-BE49-F238E27FC236}">
                    <a16:creationId xmlns:a16="http://schemas.microsoft.com/office/drawing/2014/main" id="{3E8B3041-BE25-93AA-15F2-47C6386432A4}"/>
                  </a:ext>
                </a:extLst>
              </p:cNvPr>
              <p:cNvSpPr/>
              <p:nvPr/>
            </p:nvSpPr>
            <p:spPr>
              <a:xfrm rot="18402507">
                <a:off x="1151062" y="1502227"/>
                <a:ext cx="1186542" cy="729343"/>
              </a:xfrm>
              <a:prstGeom prst="mathMinus">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빼기 9">
                <a:extLst>
                  <a:ext uri="{FF2B5EF4-FFF2-40B4-BE49-F238E27FC236}">
                    <a16:creationId xmlns:a16="http://schemas.microsoft.com/office/drawing/2014/main" id="{7C7C244E-998D-3CE3-4366-3B56FEA38D44}"/>
                  </a:ext>
                </a:extLst>
              </p:cNvPr>
              <p:cNvSpPr/>
              <p:nvPr/>
            </p:nvSpPr>
            <p:spPr>
              <a:xfrm rot="18402507">
                <a:off x="1357890" y="1647740"/>
                <a:ext cx="1186542" cy="729343"/>
              </a:xfrm>
              <a:prstGeom prst="mathMinus">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6" name="그룹 15">
              <a:extLst>
                <a:ext uri="{FF2B5EF4-FFF2-40B4-BE49-F238E27FC236}">
                  <a16:creationId xmlns:a16="http://schemas.microsoft.com/office/drawing/2014/main" id="{F1205407-2E62-12DA-4801-68A3602AF9CD}"/>
                </a:ext>
              </a:extLst>
            </p:cNvPr>
            <p:cNvGrpSpPr/>
            <p:nvPr/>
          </p:nvGrpSpPr>
          <p:grpSpPr>
            <a:xfrm>
              <a:off x="7956973" y="4500262"/>
              <a:ext cx="835375" cy="1598875"/>
              <a:chOff x="1379661" y="1273628"/>
              <a:chExt cx="936171" cy="1332055"/>
            </a:xfrm>
          </p:grpSpPr>
          <p:sp>
            <p:nvSpPr>
              <p:cNvPr id="17" name="빼기 16">
                <a:extLst>
                  <a:ext uri="{FF2B5EF4-FFF2-40B4-BE49-F238E27FC236}">
                    <a16:creationId xmlns:a16="http://schemas.microsoft.com/office/drawing/2014/main" id="{56E13945-9186-7767-01DF-B4481A45A9DA}"/>
                  </a:ext>
                </a:extLst>
              </p:cNvPr>
              <p:cNvSpPr/>
              <p:nvPr/>
            </p:nvSpPr>
            <p:spPr>
              <a:xfrm rot="18402507">
                <a:off x="1151062" y="1502227"/>
                <a:ext cx="1186542" cy="729343"/>
              </a:xfrm>
              <a:prstGeom prst="mathMinus">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8" name="빼기 17">
                <a:extLst>
                  <a:ext uri="{FF2B5EF4-FFF2-40B4-BE49-F238E27FC236}">
                    <a16:creationId xmlns:a16="http://schemas.microsoft.com/office/drawing/2014/main" id="{8B8E6F1E-155B-E6E9-D439-FF0D52F7E918}"/>
                  </a:ext>
                </a:extLst>
              </p:cNvPr>
              <p:cNvSpPr/>
              <p:nvPr/>
            </p:nvSpPr>
            <p:spPr>
              <a:xfrm rot="18402507">
                <a:off x="1357890" y="1647740"/>
                <a:ext cx="1186542" cy="729343"/>
              </a:xfrm>
              <a:prstGeom prst="mathMinus">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sp>
        <p:nvSpPr>
          <p:cNvPr id="24" name="곱하기 23">
            <a:extLst>
              <a:ext uri="{FF2B5EF4-FFF2-40B4-BE49-F238E27FC236}">
                <a16:creationId xmlns:a16="http://schemas.microsoft.com/office/drawing/2014/main" id="{0AB9781C-B654-67AF-6E64-2E91053CD51C}"/>
              </a:ext>
            </a:extLst>
          </p:cNvPr>
          <p:cNvSpPr/>
          <p:nvPr/>
        </p:nvSpPr>
        <p:spPr>
          <a:xfrm rot="21232685">
            <a:off x="2151281" y="530171"/>
            <a:ext cx="8256589" cy="5728276"/>
          </a:xfrm>
          <a:prstGeom prst="mathMultiply">
            <a:avLst>
              <a:gd name="adj1" fmla="val 7584"/>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9422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645D4B-22F1-A677-8FDB-9E6380DDE86B}"/>
              </a:ext>
            </a:extLst>
          </p:cNvPr>
          <p:cNvSpPr txBox="1"/>
          <p:nvPr/>
        </p:nvSpPr>
        <p:spPr>
          <a:xfrm>
            <a:off x="587830" y="2066031"/>
            <a:ext cx="4376056" cy="646331"/>
          </a:xfrm>
          <a:prstGeom prst="rect">
            <a:avLst/>
          </a:prstGeom>
          <a:noFill/>
        </p:spPr>
        <p:txBody>
          <a:bodyPr wrap="square">
            <a:spAutoFit/>
          </a:bodyPr>
          <a:lstStyle/>
          <a:p>
            <a:r>
              <a:rPr lang="en-US" altLang="ko-KR" dirty="0"/>
              <a:t>alcohol consumption, obesity, </a:t>
            </a:r>
          </a:p>
          <a:p>
            <a:r>
              <a:rPr lang="en-US" altLang="ko-KR" dirty="0"/>
              <a:t>previous heart problems, </a:t>
            </a:r>
            <a:r>
              <a:rPr lang="en-US" altLang="ko-KR" dirty="0" err="1"/>
              <a:t>bmi</a:t>
            </a:r>
            <a:r>
              <a:rPr lang="en-US" altLang="ko-KR" dirty="0"/>
              <a:t>, diabetes</a:t>
            </a:r>
            <a:endParaRPr lang="ko-KR" altLang="en-US" dirty="0"/>
          </a:p>
        </p:txBody>
      </p:sp>
      <p:sp>
        <p:nvSpPr>
          <p:cNvPr id="5" name="TextBox 4">
            <a:extLst>
              <a:ext uri="{FF2B5EF4-FFF2-40B4-BE49-F238E27FC236}">
                <a16:creationId xmlns:a16="http://schemas.microsoft.com/office/drawing/2014/main" id="{44563029-1E4E-C704-FE32-1DE40A547C78}"/>
              </a:ext>
            </a:extLst>
          </p:cNvPr>
          <p:cNvSpPr txBox="1"/>
          <p:nvPr/>
        </p:nvSpPr>
        <p:spPr>
          <a:xfrm>
            <a:off x="587830" y="3207331"/>
            <a:ext cx="4528456" cy="369332"/>
          </a:xfrm>
          <a:prstGeom prst="rect">
            <a:avLst/>
          </a:prstGeom>
          <a:noFill/>
        </p:spPr>
        <p:txBody>
          <a:bodyPr wrap="square">
            <a:spAutoFit/>
          </a:bodyPr>
          <a:lstStyle/>
          <a:p>
            <a:r>
              <a:rPr lang="en-US" altLang="ko-KR" dirty="0"/>
              <a:t>country, continent, hemisphere, medication</a:t>
            </a:r>
            <a:endParaRPr lang="ko-KR" altLang="en-US" dirty="0"/>
          </a:p>
        </p:txBody>
      </p:sp>
      <p:sp>
        <p:nvSpPr>
          <p:cNvPr id="7" name="TextBox 6">
            <a:extLst>
              <a:ext uri="{FF2B5EF4-FFF2-40B4-BE49-F238E27FC236}">
                <a16:creationId xmlns:a16="http://schemas.microsoft.com/office/drawing/2014/main" id="{CDFF1E2B-1B57-6BA1-3A23-E67F7B84874D}"/>
              </a:ext>
            </a:extLst>
          </p:cNvPr>
          <p:cNvSpPr txBox="1"/>
          <p:nvPr/>
        </p:nvSpPr>
        <p:spPr>
          <a:xfrm>
            <a:off x="587830" y="4064281"/>
            <a:ext cx="4376056" cy="369332"/>
          </a:xfrm>
          <a:prstGeom prst="rect">
            <a:avLst/>
          </a:prstGeom>
          <a:noFill/>
        </p:spPr>
        <p:txBody>
          <a:bodyPr wrap="square">
            <a:spAutoFit/>
          </a:bodyPr>
          <a:lstStyle/>
          <a:p>
            <a:r>
              <a:rPr lang="en-US" altLang="ko-KR" dirty="0"/>
              <a:t>patient ID (not identifying specific patients)</a:t>
            </a:r>
          </a:p>
        </p:txBody>
      </p:sp>
      <p:sp>
        <p:nvSpPr>
          <p:cNvPr id="9" name="TextBox 8">
            <a:extLst>
              <a:ext uri="{FF2B5EF4-FFF2-40B4-BE49-F238E27FC236}">
                <a16:creationId xmlns:a16="http://schemas.microsoft.com/office/drawing/2014/main" id="{417A758F-3007-222E-690C-CA68AF7E7071}"/>
              </a:ext>
            </a:extLst>
          </p:cNvPr>
          <p:cNvSpPr txBox="1"/>
          <p:nvPr/>
        </p:nvSpPr>
        <p:spPr>
          <a:xfrm>
            <a:off x="587829" y="4932512"/>
            <a:ext cx="4376055" cy="369332"/>
          </a:xfrm>
          <a:prstGeom prst="rect">
            <a:avLst/>
          </a:prstGeom>
          <a:noFill/>
        </p:spPr>
        <p:txBody>
          <a:bodyPr wrap="square">
            <a:spAutoFit/>
          </a:bodyPr>
          <a:lstStyle/>
          <a:p>
            <a:r>
              <a:rPr lang="en-US" altLang="ko-KR" dirty="0"/>
              <a:t>income</a:t>
            </a:r>
            <a:endParaRPr lang="ko-KR" altLang="en-US" dirty="0"/>
          </a:p>
        </p:txBody>
      </p:sp>
      <p:sp>
        <p:nvSpPr>
          <p:cNvPr id="12" name="TextBox 11">
            <a:extLst>
              <a:ext uri="{FF2B5EF4-FFF2-40B4-BE49-F238E27FC236}">
                <a16:creationId xmlns:a16="http://schemas.microsoft.com/office/drawing/2014/main" id="{9A1D2642-CDAA-EA46-078F-249C424983C2}"/>
              </a:ext>
            </a:extLst>
          </p:cNvPr>
          <p:cNvSpPr txBox="1"/>
          <p:nvPr/>
        </p:nvSpPr>
        <p:spPr>
          <a:xfrm>
            <a:off x="7911197" y="2066031"/>
            <a:ext cx="3222171" cy="646331"/>
          </a:xfrm>
          <a:prstGeom prst="rect">
            <a:avLst/>
          </a:prstGeom>
          <a:noFill/>
        </p:spPr>
        <p:txBody>
          <a:bodyPr wrap="square">
            <a:spAutoFit/>
          </a:bodyPr>
          <a:lstStyle/>
          <a:p>
            <a:r>
              <a:rPr lang="en-US" altLang="ko-KR" dirty="0"/>
              <a:t>Too obvious of a connection </a:t>
            </a:r>
          </a:p>
          <a:p>
            <a:r>
              <a:rPr lang="en-US" altLang="ko-KR" dirty="0"/>
              <a:t>with our response variable </a:t>
            </a:r>
            <a:endParaRPr lang="ko-KR" altLang="en-US" dirty="0"/>
          </a:p>
        </p:txBody>
      </p:sp>
      <p:sp>
        <p:nvSpPr>
          <p:cNvPr id="14" name="TextBox 13">
            <a:extLst>
              <a:ext uri="{FF2B5EF4-FFF2-40B4-BE49-F238E27FC236}">
                <a16:creationId xmlns:a16="http://schemas.microsoft.com/office/drawing/2014/main" id="{50C8AB3E-4E01-71EF-4C38-7CBE030A0BC4}"/>
              </a:ext>
            </a:extLst>
          </p:cNvPr>
          <p:cNvSpPr txBox="1"/>
          <p:nvPr/>
        </p:nvSpPr>
        <p:spPr>
          <a:xfrm>
            <a:off x="8939896" y="3207331"/>
            <a:ext cx="1164771" cy="369332"/>
          </a:xfrm>
          <a:prstGeom prst="rect">
            <a:avLst/>
          </a:prstGeom>
          <a:noFill/>
        </p:spPr>
        <p:txBody>
          <a:bodyPr wrap="square">
            <a:spAutoFit/>
          </a:bodyPr>
          <a:lstStyle/>
          <a:p>
            <a:r>
              <a:rPr lang="en-US" altLang="ko-KR" dirty="0"/>
              <a:t>Too broad </a:t>
            </a:r>
            <a:endParaRPr lang="ko-KR" altLang="en-US" dirty="0"/>
          </a:p>
        </p:txBody>
      </p:sp>
      <p:sp>
        <p:nvSpPr>
          <p:cNvPr id="16" name="TextBox 15">
            <a:extLst>
              <a:ext uri="{FF2B5EF4-FFF2-40B4-BE49-F238E27FC236}">
                <a16:creationId xmlns:a16="http://schemas.microsoft.com/office/drawing/2014/main" id="{9CD47F7A-5AAD-6E29-F959-3382157108D3}"/>
              </a:ext>
            </a:extLst>
          </p:cNvPr>
          <p:cNvSpPr txBox="1"/>
          <p:nvPr/>
        </p:nvSpPr>
        <p:spPr>
          <a:xfrm>
            <a:off x="8833759" y="4064020"/>
            <a:ext cx="1377043" cy="369332"/>
          </a:xfrm>
          <a:prstGeom prst="rect">
            <a:avLst/>
          </a:prstGeom>
          <a:noFill/>
        </p:spPr>
        <p:txBody>
          <a:bodyPr wrap="square">
            <a:spAutoFit/>
          </a:bodyPr>
          <a:lstStyle/>
          <a:p>
            <a:r>
              <a:rPr lang="en-US" altLang="ko-KR" dirty="0"/>
              <a:t>Too specific </a:t>
            </a:r>
            <a:endParaRPr lang="ko-KR" altLang="en-US" dirty="0"/>
          </a:p>
        </p:txBody>
      </p:sp>
      <p:sp>
        <p:nvSpPr>
          <p:cNvPr id="18" name="TextBox 17">
            <a:extLst>
              <a:ext uri="{FF2B5EF4-FFF2-40B4-BE49-F238E27FC236}">
                <a16:creationId xmlns:a16="http://schemas.microsoft.com/office/drawing/2014/main" id="{83D8AD0B-734A-6496-47A1-D620FE33C439}"/>
              </a:ext>
            </a:extLst>
          </p:cNvPr>
          <p:cNvSpPr txBox="1"/>
          <p:nvPr/>
        </p:nvSpPr>
        <p:spPr>
          <a:xfrm>
            <a:off x="8569780" y="4932512"/>
            <a:ext cx="1905000" cy="369332"/>
          </a:xfrm>
          <a:prstGeom prst="rect">
            <a:avLst/>
          </a:prstGeom>
          <a:noFill/>
        </p:spPr>
        <p:txBody>
          <a:bodyPr wrap="square">
            <a:spAutoFit/>
          </a:bodyPr>
          <a:lstStyle/>
          <a:p>
            <a:r>
              <a:rPr lang="en-US" altLang="ko-KR" dirty="0"/>
              <a:t>Not standardized </a:t>
            </a:r>
            <a:endParaRPr lang="ko-KR" altLang="en-US" dirty="0"/>
          </a:p>
        </p:txBody>
      </p:sp>
      <p:grpSp>
        <p:nvGrpSpPr>
          <p:cNvPr id="24" name="그룹 23">
            <a:extLst>
              <a:ext uri="{FF2B5EF4-FFF2-40B4-BE49-F238E27FC236}">
                <a16:creationId xmlns:a16="http://schemas.microsoft.com/office/drawing/2014/main" id="{0D2CCD51-513E-84FC-BEA8-B132F6ECB4CE}"/>
              </a:ext>
            </a:extLst>
          </p:cNvPr>
          <p:cNvGrpSpPr/>
          <p:nvPr/>
        </p:nvGrpSpPr>
        <p:grpSpPr>
          <a:xfrm>
            <a:off x="5554443" y="3443092"/>
            <a:ext cx="1690005" cy="526706"/>
            <a:chOff x="5554443" y="3443092"/>
            <a:chExt cx="1690005" cy="526706"/>
          </a:xfrm>
        </p:grpSpPr>
        <p:sp>
          <p:nvSpPr>
            <p:cNvPr id="10" name="오른쪽 화살표[R] 9">
              <a:extLst>
                <a:ext uri="{FF2B5EF4-FFF2-40B4-BE49-F238E27FC236}">
                  <a16:creationId xmlns:a16="http://schemas.microsoft.com/office/drawing/2014/main" id="{12EA677A-2810-52E9-FBD4-DCA31664A219}"/>
                </a:ext>
              </a:extLst>
            </p:cNvPr>
            <p:cNvSpPr/>
            <p:nvPr/>
          </p:nvSpPr>
          <p:spPr>
            <a:xfrm>
              <a:off x="5554443" y="3443092"/>
              <a:ext cx="1690005" cy="526706"/>
            </a:xfrm>
            <a:prstGeom prst="rightArrow">
              <a:avLst>
                <a:gd name="adj1" fmla="val 50000"/>
                <a:gd name="adj2" fmla="val 72581"/>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9" name="TextBox 18">
              <a:extLst>
                <a:ext uri="{FF2B5EF4-FFF2-40B4-BE49-F238E27FC236}">
                  <a16:creationId xmlns:a16="http://schemas.microsoft.com/office/drawing/2014/main" id="{2031FA5C-4FAD-95FD-4F49-939B342FDFAF}"/>
                </a:ext>
              </a:extLst>
            </p:cNvPr>
            <p:cNvSpPr txBox="1"/>
            <p:nvPr/>
          </p:nvSpPr>
          <p:spPr>
            <a:xfrm>
              <a:off x="5958571" y="3501714"/>
              <a:ext cx="729343" cy="400110"/>
            </a:xfrm>
            <a:prstGeom prst="rect">
              <a:avLst/>
            </a:prstGeom>
            <a:noFill/>
          </p:spPr>
          <p:txBody>
            <a:bodyPr wrap="square" rtlCol="0">
              <a:spAutoFit/>
            </a:bodyPr>
            <a:lstStyle/>
            <a:p>
              <a:r>
                <a:rPr kumimoji="1" lang="en-US" altLang="ko-KR" sz="2000" dirty="0">
                  <a:solidFill>
                    <a:schemeClr val="bg1"/>
                  </a:solidFill>
                </a:rPr>
                <a:t>Why?</a:t>
              </a:r>
              <a:endParaRPr kumimoji="1" lang="ko-KR" altLang="en-US" sz="2000" dirty="0">
                <a:solidFill>
                  <a:schemeClr val="bg1"/>
                </a:solidFill>
              </a:endParaRPr>
            </a:p>
          </p:txBody>
        </p:sp>
      </p:grpSp>
      <p:sp>
        <p:nvSpPr>
          <p:cNvPr id="20" name="Rectangle 5">
            <a:extLst>
              <a:ext uri="{FF2B5EF4-FFF2-40B4-BE49-F238E27FC236}">
                <a16:creationId xmlns:a16="http://schemas.microsoft.com/office/drawing/2014/main" id="{ED50E4BC-AE5B-C8C3-1246-66CEE1FD489B}"/>
              </a:ext>
            </a:extLst>
          </p:cNvPr>
          <p:cNvSpPr/>
          <p:nvPr/>
        </p:nvSpPr>
        <p:spPr>
          <a:xfrm>
            <a:off x="502110" y="1916149"/>
            <a:ext cx="4874075" cy="3580592"/>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E1B02902-374D-BCF5-BA34-9EA5F96200D4}"/>
              </a:ext>
            </a:extLst>
          </p:cNvPr>
          <p:cNvSpPr/>
          <p:nvPr/>
        </p:nvSpPr>
        <p:spPr>
          <a:xfrm>
            <a:off x="7411810" y="1916149"/>
            <a:ext cx="4225019" cy="3580592"/>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곱하기 21">
            <a:extLst>
              <a:ext uri="{FF2B5EF4-FFF2-40B4-BE49-F238E27FC236}">
                <a16:creationId xmlns:a16="http://schemas.microsoft.com/office/drawing/2014/main" id="{1D344419-B036-5FE4-53DE-BE4B05BF09FE}"/>
              </a:ext>
            </a:extLst>
          </p:cNvPr>
          <p:cNvSpPr/>
          <p:nvPr/>
        </p:nvSpPr>
        <p:spPr>
          <a:xfrm rot="21232685">
            <a:off x="53117" y="1343010"/>
            <a:ext cx="1125218" cy="1056246"/>
          </a:xfrm>
          <a:prstGeom prst="mathMultiply">
            <a:avLst>
              <a:gd name="adj1" fmla="val 7584"/>
            </a:avLst>
          </a:prstGeom>
          <a:solidFill>
            <a:schemeClr val="accent2"/>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extBox 3">
            <a:extLst>
              <a:ext uri="{FF2B5EF4-FFF2-40B4-BE49-F238E27FC236}">
                <a16:creationId xmlns:a16="http://schemas.microsoft.com/office/drawing/2014/main" id="{E3E03E96-D70B-98E2-C41F-54B0511A862A}"/>
              </a:ext>
            </a:extLst>
          </p:cNvPr>
          <p:cNvSpPr txBox="1"/>
          <p:nvPr/>
        </p:nvSpPr>
        <p:spPr>
          <a:xfrm>
            <a:off x="3639914" y="776484"/>
            <a:ext cx="6096000" cy="584775"/>
          </a:xfrm>
          <a:prstGeom prst="rect">
            <a:avLst/>
          </a:prstGeom>
          <a:noFill/>
        </p:spPr>
        <p:txBody>
          <a:bodyPr wrap="square">
            <a:spAutoFit/>
          </a:bodyPr>
          <a:lstStyle/>
          <a:p>
            <a:r>
              <a:rPr lang="en-US" altLang="ko-KR" sz="3200" dirty="0">
                <a:latin typeface="Amasis MT Pro Black" panose="02040A04050005020304" pitchFamily="18" charset="0"/>
              </a:rPr>
              <a:t>Variables we Removed:</a:t>
            </a:r>
            <a:endParaRPr lang="ko-KR" altLang="en-US" sz="3200" dirty="0"/>
          </a:p>
        </p:txBody>
      </p:sp>
    </p:spTree>
    <p:extLst>
      <p:ext uri="{BB962C8B-B14F-4D97-AF65-F5344CB8AC3E}">
        <p14:creationId xmlns:p14="http://schemas.microsoft.com/office/powerpoint/2010/main" val="401109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584525EA-C513-FEE3-43DD-207A81E22FDC}"/>
              </a:ext>
            </a:extLst>
          </p:cNvPr>
          <p:cNvSpPr/>
          <p:nvPr/>
        </p:nvSpPr>
        <p:spPr>
          <a:xfrm>
            <a:off x="506868" y="298607"/>
            <a:ext cx="11178262" cy="1046718"/>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E8B4A6C-9691-DAED-2D26-985DD9C9E654}"/>
              </a:ext>
            </a:extLst>
          </p:cNvPr>
          <p:cNvSpPr txBox="1"/>
          <p:nvPr/>
        </p:nvSpPr>
        <p:spPr>
          <a:xfrm>
            <a:off x="898070" y="544967"/>
            <a:ext cx="10395857" cy="553998"/>
          </a:xfrm>
          <a:prstGeom prst="rect">
            <a:avLst/>
          </a:prstGeom>
          <a:noFill/>
        </p:spPr>
        <p:txBody>
          <a:bodyPr wrap="square">
            <a:spAutoFit/>
          </a:bodyPr>
          <a:lstStyle/>
          <a:p>
            <a:pPr algn="ctr"/>
            <a:r>
              <a:rPr lang="en-US" altLang="ko-KR" sz="3000" dirty="0"/>
              <a:t>Too obvious of a connection with our response variable</a:t>
            </a:r>
          </a:p>
        </p:txBody>
      </p:sp>
      <p:pic>
        <p:nvPicPr>
          <p:cNvPr id="10" name="그림 9" descr="텍스트, 스크린샷, 번호, 폰트이(가) 표시된 사진&#10;&#10;자동 생성된 설명">
            <a:extLst>
              <a:ext uri="{FF2B5EF4-FFF2-40B4-BE49-F238E27FC236}">
                <a16:creationId xmlns:a16="http://schemas.microsoft.com/office/drawing/2014/main" id="{24246C0D-A58B-2363-7B07-803DB57A0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70" y="2167430"/>
            <a:ext cx="2225822" cy="3914376"/>
          </a:xfrm>
          <a:prstGeom prst="rect">
            <a:avLst/>
          </a:prstGeom>
        </p:spPr>
      </p:pic>
      <p:pic>
        <p:nvPicPr>
          <p:cNvPr id="12" name="그림 11" descr="텍스트, 스크린샷, 번호, 폰트이(가) 표시된 사진&#10;&#10;자동 생성된 설명">
            <a:extLst>
              <a:ext uri="{FF2B5EF4-FFF2-40B4-BE49-F238E27FC236}">
                <a16:creationId xmlns:a16="http://schemas.microsoft.com/office/drawing/2014/main" id="{F36835EA-1659-33B9-76F1-5FB427CCC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565" y="2129900"/>
            <a:ext cx="1040525" cy="3940349"/>
          </a:xfrm>
          <a:prstGeom prst="rect">
            <a:avLst/>
          </a:prstGeom>
        </p:spPr>
      </p:pic>
      <p:pic>
        <p:nvPicPr>
          <p:cNvPr id="14" name="그림 13" descr="텍스트, 스크린샷, 폰트, 번호이(가) 표시된 사진&#10;&#10;자동 생성된 설명">
            <a:extLst>
              <a:ext uri="{FF2B5EF4-FFF2-40B4-BE49-F238E27FC236}">
                <a16:creationId xmlns:a16="http://schemas.microsoft.com/office/drawing/2014/main" id="{D12984AB-5E8D-8E19-C027-6BD6A8197B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738" y="2129900"/>
            <a:ext cx="2110171" cy="3912288"/>
          </a:xfrm>
          <a:prstGeom prst="rect">
            <a:avLst/>
          </a:prstGeom>
        </p:spPr>
      </p:pic>
      <p:pic>
        <p:nvPicPr>
          <p:cNvPr id="16" name="그림 15" descr="텍스트, 스크린샷, 번호, 폰트이(가) 표시된 사진&#10;&#10;자동 생성된 설명">
            <a:extLst>
              <a:ext uri="{FF2B5EF4-FFF2-40B4-BE49-F238E27FC236}">
                <a16:creationId xmlns:a16="http://schemas.microsoft.com/office/drawing/2014/main" id="{2590D46F-9386-4D1E-5B50-C32648F74C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4836" y="2112090"/>
            <a:ext cx="1243067" cy="3939566"/>
          </a:xfrm>
          <a:prstGeom prst="rect">
            <a:avLst/>
          </a:prstGeom>
        </p:spPr>
      </p:pic>
    </p:spTree>
    <p:extLst>
      <p:ext uri="{BB962C8B-B14F-4D97-AF65-F5344CB8AC3E}">
        <p14:creationId xmlns:p14="http://schemas.microsoft.com/office/powerpoint/2010/main" val="1854937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AAD37-EF00-4E22-3EB4-4DAEC22B0841}"/>
              </a:ext>
            </a:extLst>
          </p:cNvPr>
          <p:cNvSpPr txBox="1"/>
          <p:nvPr/>
        </p:nvSpPr>
        <p:spPr>
          <a:xfrm>
            <a:off x="898070" y="544967"/>
            <a:ext cx="10395857" cy="584775"/>
          </a:xfrm>
          <a:prstGeom prst="rect">
            <a:avLst/>
          </a:prstGeom>
          <a:noFill/>
        </p:spPr>
        <p:txBody>
          <a:bodyPr wrap="square">
            <a:spAutoFit/>
          </a:bodyPr>
          <a:lstStyle/>
          <a:p>
            <a:pPr algn="ctr"/>
            <a:r>
              <a:rPr lang="en-US" altLang="ko-KR" sz="3200" dirty="0"/>
              <a:t>Too broad </a:t>
            </a:r>
            <a:endParaRPr lang="ko-KR" altLang="en-US" sz="3200" dirty="0"/>
          </a:p>
        </p:txBody>
      </p:sp>
      <p:sp>
        <p:nvSpPr>
          <p:cNvPr id="4" name="Rectangle 5">
            <a:extLst>
              <a:ext uri="{FF2B5EF4-FFF2-40B4-BE49-F238E27FC236}">
                <a16:creationId xmlns:a16="http://schemas.microsoft.com/office/drawing/2014/main" id="{584525EA-C513-FEE3-43DD-207A81E22FDC}"/>
              </a:ext>
            </a:extLst>
          </p:cNvPr>
          <p:cNvSpPr/>
          <p:nvPr/>
        </p:nvSpPr>
        <p:spPr>
          <a:xfrm>
            <a:off x="506868" y="298607"/>
            <a:ext cx="11178262" cy="1046718"/>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descr="텍스트, 스크린샷, 폰트, 번호이(가) 표시된 사진&#10;&#10;자동 생성된 설명">
            <a:extLst>
              <a:ext uri="{FF2B5EF4-FFF2-40B4-BE49-F238E27FC236}">
                <a16:creationId xmlns:a16="http://schemas.microsoft.com/office/drawing/2014/main" id="{52AC2102-1192-333A-31E3-AAFBA934F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131" y="1899899"/>
            <a:ext cx="1297025" cy="4332919"/>
          </a:xfrm>
          <a:prstGeom prst="rect">
            <a:avLst/>
          </a:prstGeom>
        </p:spPr>
      </p:pic>
      <p:pic>
        <p:nvPicPr>
          <p:cNvPr id="9" name="그림 8" descr="텍스트, 스크린샷, 폰트, 번호이(가) 표시된 사진&#10;&#10;자동 생성된 설명">
            <a:extLst>
              <a:ext uri="{FF2B5EF4-FFF2-40B4-BE49-F238E27FC236}">
                <a16:creationId xmlns:a16="http://schemas.microsoft.com/office/drawing/2014/main" id="{36C8946F-DA93-C2B6-BF6E-643D928D1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382" y="1901806"/>
            <a:ext cx="1297025" cy="4385816"/>
          </a:xfrm>
          <a:prstGeom prst="rect">
            <a:avLst/>
          </a:prstGeom>
        </p:spPr>
      </p:pic>
      <p:pic>
        <p:nvPicPr>
          <p:cNvPr id="11" name="그림 10" descr="텍스트, 스크린샷, 폰트, 번호이(가) 표시된 사진&#10;&#10;자동 생성된 설명">
            <a:extLst>
              <a:ext uri="{FF2B5EF4-FFF2-40B4-BE49-F238E27FC236}">
                <a16:creationId xmlns:a16="http://schemas.microsoft.com/office/drawing/2014/main" id="{B5D92DF1-8588-A48D-C96E-D1E327CA05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63" y="1899899"/>
            <a:ext cx="2107981" cy="4387723"/>
          </a:xfrm>
          <a:prstGeom prst="rect">
            <a:avLst/>
          </a:prstGeom>
        </p:spPr>
      </p:pic>
    </p:spTree>
    <p:extLst>
      <p:ext uri="{BB962C8B-B14F-4D97-AF65-F5344CB8AC3E}">
        <p14:creationId xmlns:p14="http://schemas.microsoft.com/office/powerpoint/2010/main" val="328122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AAD37-EF00-4E22-3EB4-4DAEC22B0841}"/>
              </a:ext>
            </a:extLst>
          </p:cNvPr>
          <p:cNvSpPr txBox="1"/>
          <p:nvPr/>
        </p:nvSpPr>
        <p:spPr>
          <a:xfrm>
            <a:off x="898071" y="544967"/>
            <a:ext cx="3704410" cy="584775"/>
          </a:xfrm>
          <a:prstGeom prst="rect">
            <a:avLst/>
          </a:prstGeom>
          <a:noFill/>
        </p:spPr>
        <p:txBody>
          <a:bodyPr wrap="square">
            <a:spAutoFit/>
          </a:bodyPr>
          <a:lstStyle/>
          <a:p>
            <a:pPr algn="ctr"/>
            <a:r>
              <a:rPr lang="en-US" altLang="ko-KR" sz="3200" dirty="0"/>
              <a:t>Too specific </a:t>
            </a:r>
            <a:endParaRPr lang="ko-KR" altLang="en-US" sz="3200" dirty="0"/>
          </a:p>
        </p:txBody>
      </p:sp>
      <p:sp>
        <p:nvSpPr>
          <p:cNvPr id="4" name="Rectangle 5">
            <a:extLst>
              <a:ext uri="{FF2B5EF4-FFF2-40B4-BE49-F238E27FC236}">
                <a16:creationId xmlns:a16="http://schemas.microsoft.com/office/drawing/2014/main" id="{584525EA-C513-FEE3-43DD-207A81E22FDC}"/>
              </a:ext>
            </a:extLst>
          </p:cNvPr>
          <p:cNvSpPr/>
          <p:nvPr/>
        </p:nvSpPr>
        <p:spPr>
          <a:xfrm>
            <a:off x="506868" y="298607"/>
            <a:ext cx="11178262" cy="1046718"/>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그림 5" descr="텍스트, 폰트, 스크린샷, 흑백이(가) 표시된 사진&#10;&#10;자동 생성된 설명">
            <a:extLst>
              <a:ext uri="{FF2B5EF4-FFF2-40B4-BE49-F238E27FC236}">
                <a16:creationId xmlns:a16="http://schemas.microsoft.com/office/drawing/2014/main" id="{EB8F4D06-11FD-5E3E-FFC7-BF23A5BEAC6A}"/>
              </a:ext>
            </a:extLst>
          </p:cNvPr>
          <p:cNvPicPr>
            <a:picLocks noChangeAspect="1"/>
          </p:cNvPicPr>
          <p:nvPr/>
        </p:nvPicPr>
        <p:blipFill rotWithShape="1">
          <a:blip r:embed="rId3">
            <a:extLst>
              <a:ext uri="{28A0092B-C50C-407E-A947-70E740481C1C}">
                <a14:useLocalDpi xmlns:a14="http://schemas.microsoft.com/office/drawing/2010/main" val="0"/>
              </a:ext>
            </a:extLst>
          </a:blip>
          <a:srcRect l="-428" t="-1198" r="428" b="3112"/>
          <a:stretch/>
        </p:blipFill>
        <p:spPr>
          <a:xfrm>
            <a:off x="1208726" y="1728332"/>
            <a:ext cx="2189794" cy="8783507"/>
          </a:xfrm>
          <a:prstGeom prst="rect">
            <a:avLst/>
          </a:prstGeom>
        </p:spPr>
      </p:pic>
      <p:pic>
        <p:nvPicPr>
          <p:cNvPr id="2" name="그림 8" descr="텍스트, 폰트, 스크린샷, 번호이(가) 표시된 사진&#10;&#10;자동 생성된 설명">
            <a:extLst>
              <a:ext uri="{FF2B5EF4-FFF2-40B4-BE49-F238E27FC236}">
                <a16:creationId xmlns:a16="http://schemas.microsoft.com/office/drawing/2014/main" id="{9B6D4C06-3FB3-F51D-E376-042CC8BD9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732" y="1944325"/>
            <a:ext cx="1977827" cy="10140858"/>
          </a:xfrm>
          <a:prstGeom prst="rect">
            <a:avLst/>
          </a:prstGeom>
        </p:spPr>
      </p:pic>
      <p:sp>
        <p:nvSpPr>
          <p:cNvPr id="7" name="TextBox 6">
            <a:extLst>
              <a:ext uri="{FF2B5EF4-FFF2-40B4-BE49-F238E27FC236}">
                <a16:creationId xmlns:a16="http://schemas.microsoft.com/office/drawing/2014/main" id="{9091C611-1CE2-8470-D378-AFE17B100184}"/>
              </a:ext>
            </a:extLst>
          </p:cNvPr>
          <p:cNvSpPr txBox="1"/>
          <p:nvPr/>
        </p:nvSpPr>
        <p:spPr>
          <a:xfrm>
            <a:off x="5848210" y="544967"/>
            <a:ext cx="6096000" cy="584775"/>
          </a:xfrm>
          <a:prstGeom prst="rect">
            <a:avLst/>
          </a:prstGeom>
          <a:noFill/>
        </p:spPr>
        <p:txBody>
          <a:bodyPr wrap="square">
            <a:spAutoFit/>
          </a:bodyPr>
          <a:lstStyle/>
          <a:p>
            <a:pPr algn="ctr"/>
            <a:r>
              <a:rPr lang="en-US" altLang="ko-KR" sz="3200" dirty="0"/>
              <a:t>Not standardized </a:t>
            </a:r>
            <a:endParaRPr lang="ko-KR" altLang="en-US" sz="3200" dirty="0"/>
          </a:p>
        </p:txBody>
      </p:sp>
      <p:cxnSp>
        <p:nvCxnSpPr>
          <p:cNvPr id="10" name="Straight Arrow Connector 9">
            <a:extLst>
              <a:ext uri="{FF2B5EF4-FFF2-40B4-BE49-F238E27FC236}">
                <a16:creationId xmlns:a16="http://schemas.microsoft.com/office/drawing/2014/main" id="{3BCFCA92-5114-A6E9-7B2A-3A98DB3EAFBA}"/>
              </a:ext>
            </a:extLst>
          </p:cNvPr>
          <p:cNvCxnSpPr>
            <a:cxnSpLocks/>
          </p:cNvCxnSpPr>
          <p:nvPr/>
        </p:nvCxnSpPr>
        <p:spPr>
          <a:xfrm>
            <a:off x="2529840" y="1129742"/>
            <a:ext cx="0" cy="598590"/>
          </a:xfrm>
          <a:prstGeom prst="straightConnector1">
            <a:avLst/>
          </a:prstGeom>
          <a:ln w="76200">
            <a:solidFill>
              <a:srgbClr val="FD14BB"/>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196AE57-7D55-671C-5E14-9EF7137A1DE8}"/>
              </a:ext>
            </a:extLst>
          </p:cNvPr>
          <p:cNvCxnSpPr>
            <a:cxnSpLocks/>
          </p:cNvCxnSpPr>
          <p:nvPr/>
        </p:nvCxnSpPr>
        <p:spPr>
          <a:xfrm>
            <a:off x="8945302" y="1192900"/>
            <a:ext cx="0" cy="598590"/>
          </a:xfrm>
          <a:prstGeom prst="straightConnector1">
            <a:avLst/>
          </a:prstGeom>
          <a:ln w="76200">
            <a:solidFill>
              <a:srgbClr val="FD14B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501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FCC4BBAD-69E6-A7A7-7121-1066BEB88DD6}"/>
              </a:ext>
            </a:extLst>
          </p:cNvPr>
          <p:cNvSpPr/>
          <p:nvPr/>
        </p:nvSpPr>
        <p:spPr>
          <a:xfrm>
            <a:off x="594498" y="2448559"/>
            <a:ext cx="3576576" cy="3510745"/>
          </a:xfrm>
          <a:prstGeom prst="roundRect">
            <a:avLst/>
          </a:prstGeom>
          <a:solidFill>
            <a:srgbClr val="FD14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5FB016C-B8F2-15DF-E90B-69418BD944E7}"/>
              </a:ext>
            </a:extLst>
          </p:cNvPr>
          <p:cNvSpPr txBox="1"/>
          <p:nvPr/>
        </p:nvSpPr>
        <p:spPr>
          <a:xfrm>
            <a:off x="812156" y="746481"/>
            <a:ext cx="10567687" cy="646331"/>
          </a:xfrm>
          <a:prstGeom prst="rect">
            <a:avLst/>
          </a:prstGeom>
          <a:noFill/>
        </p:spPr>
        <p:txBody>
          <a:bodyPr wrap="square" rtlCol="0">
            <a:spAutoFit/>
          </a:bodyPr>
          <a:lstStyle/>
          <a:p>
            <a:r>
              <a:rPr lang="en-US" altLang="ko-KR" sz="3600" b="1">
                <a:solidFill>
                  <a:schemeClr val="bg1"/>
                </a:solidFill>
                <a:latin typeface="Andalus" panose="02020603050405020304" pitchFamily="18" charset="-78"/>
                <a:cs typeface="Andalus" panose="02020603050405020304" pitchFamily="18" charset="-78"/>
              </a:rPr>
              <a:t>Research Question</a:t>
            </a:r>
            <a:endParaRPr lang="ko-KR" altLang="en-US" sz="3600" b="1" dirty="0">
              <a:solidFill>
                <a:schemeClr val="bg1"/>
              </a:solidFill>
              <a:latin typeface="Andalus" panose="02020603050405020304" pitchFamily="18" charset="-78"/>
              <a:cs typeface="Andalus" panose="02020603050405020304" pitchFamily="18" charset="-78"/>
            </a:endParaRPr>
          </a:p>
        </p:txBody>
      </p:sp>
      <p:sp>
        <p:nvSpPr>
          <p:cNvPr id="12" name="TextBox 11">
            <a:extLst>
              <a:ext uri="{FF2B5EF4-FFF2-40B4-BE49-F238E27FC236}">
                <a16:creationId xmlns:a16="http://schemas.microsoft.com/office/drawing/2014/main" id="{B3F54D37-6180-7780-6EAC-C5829EFEFFF4}"/>
              </a:ext>
            </a:extLst>
          </p:cNvPr>
          <p:cNvSpPr txBox="1"/>
          <p:nvPr/>
        </p:nvSpPr>
        <p:spPr>
          <a:xfrm>
            <a:off x="812156" y="2911268"/>
            <a:ext cx="3680750" cy="2585323"/>
          </a:xfrm>
          <a:prstGeom prst="rect">
            <a:avLst/>
          </a:prstGeom>
          <a:noFill/>
        </p:spPr>
        <p:txBody>
          <a:bodyPr wrap="square" rtlCol="0">
            <a:spAutoFit/>
          </a:bodyPr>
          <a:lstStyle/>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Exercise hours per week</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Sleep Hours per day</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Stress level</a:t>
            </a:r>
          </a:p>
          <a:p>
            <a:endParaRPr lang="en-US" altLang="ko-KR" dirty="0">
              <a:solidFill>
                <a:schemeClr val="bg1"/>
              </a:solidFill>
            </a:endParaRPr>
          </a:p>
        </p:txBody>
      </p:sp>
      <p:sp>
        <p:nvSpPr>
          <p:cNvPr id="24" name="TextBox 23">
            <a:extLst>
              <a:ext uri="{FF2B5EF4-FFF2-40B4-BE49-F238E27FC236}">
                <a16:creationId xmlns:a16="http://schemas.microsoft.com/office/drawing/2014/main" id="{715CE0B1-F4D6-6BD2-2AD5-BE4CA1940B31}"/>
              </a:ext>
            </a:extLst>
          </p:cNvPr>
          <p:cNvSpPr txBox="1"/>
          <p:nvPr/>
        </p:nvSpPr>
        <p:spPr>
          <a:xfrm>
            <a:off x="1312182" y="1851956"/>
            <a:ext cx="3089284" cy="461665"/>
          </a:xfrm>
          <a:prstGeom prst="rect">
            <a:avLst/>
          </a:prstGeom>
          <a:noFill/>
        </p:spPr>
        <p:txBody>
          <a:bodyPr wrap="square" rtlCol="0">
            <a:spAutoFit/>
          </a:bodyPr>
          <a:lstStyle/>
          <a:p>
            <a:r>
              <a:rPr lang="en-US" altLang="ko-KR" sz="2400" u="sng" dirty="0">
                <a:solidFill>
                  <a:schemeClr val="bg1"/>
                </a:solidFill>
                <a:latin typeface="Andalus" panose="02020603050405020304" pitchFamily="18" charset="-78"/>
                <a:cs typeface="Andalus" panose="02020603050405020304" pitchFamily="18" charset="-78"/>
              </a:rPr>
              <a:t>Explanatory</a:t>
            </a:r>
            <a:endParaRPr lang="ko-KR" altLang="en-US" sz="2400" u="sng" dirty="0">
              <a:solidFill>
                <a:schemeClr val="bg1"/>
              </a:solidFill>
              <a:latin typeface="Andalus" panose="02020603050405020304" pitchFamily="18" charset="-78"/>
              <a:cs typeface="Andalus" panose="02020603050405020304" pitchFamily="18" charset="-78"/>
            </a:endParaRPr>
          </a:p>
        </p:txBody>
      </p:sp>
      <p:sp>
        <p:nvSpPr>
          <p:cNvPr id="3" name="TextBox 2">
            <a:extLst>
              <a:ext uri="{FF2B5EF4-FFF2-40B4-BE49-F238E27FC236}">
                <a16:creationId xmlns:a16="http://schemas.microsoft.com/office/drawing/2014/main" id="{4842A7E6-144D-33D2-923B-2121B4120791}"/>
              </a:ext>
            </a:extLst>
          </p:cNvPr>
          <p:cNvSpPr txBox="1"/>
          <p:nvPr/>
        </p:nvSpPr>
        <p:spPr>
          <a:xfrm>
            <a:off x="5240594" y="700314"/>
            <a:ext cx="6577780" cy="1384995"/>
          </a:xfrm>
          <a:prstGeom prst="rect">
            <a:avLst/>
          </a:prstGeom>
          <a:noFill/>
        </p:spPr>
        <p:txBody>
          <a:bodyPr wrap="square">
            <a:spAutoFit/>
          </a:bodyPr>
          <a:lstStyle/>
          <a:p>
            <a:r>
              <a:rPr lang="en-US" altLang="ko-KR" sz="2000" dirty="0">
                <a:solidFill>
                  <a:schemeClr val="bg1"/>
                </a:solidFill>
                <a:latin typeface="Andalus" panose="02020603050405020304" pitchFamily="18" charset="-78"/>
                <a:cs typeface="Andalus" panose="02020603050405020304" pitchFamily="18" charset="-78"/>
              </a:rPr>
              <a:t>Is there a relationship between exercise hours, sleep hours, and stress level with heart attack risk in people who don’t have a family history of heart attacks?</a:t>
            </a:r>
            <a:br>
              <a:rPr lang="en-US" altLang="ko-KR" sz="2400" dirty="0">
                <a:solidFill>
                  <a:schemeClr val="bg1"/>
                </a:solidFill>
                <a:latin typeface="Andalus" panose="02020603050405020304" pitchFamily="18" charset="-78"/>
                <a:cs typeface="Andalus" panose="02020603050405020304" pitchFamily="18" charset="-78"/>
              </a:rPr>
            </a:br>
            <a:endParaRPr lang="en-US" altLang="ko-KR" sz="2400" dirty="0">
              <a:solidFill>
                <a:schemeClr val="bg1"/>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8499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erson holding heart shaped red balloon">
            <a:extLst>
              <a:ext uri="{FF2B5EF4-FFF2-40B4-BE49-F238E27FC236}">
                <a16:creationId xmlns:a16="http://schemas.microsoft.com/office/drawing/2014/main" id="{90BF24CE-DFF3-4539-D018-0042BC202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9" b="6219"/>
          <a:stretch/>
        </p:blipFill>
        <p:spPr bwMode="auto">
          <a:xfrm>
            <a:off x="-4143737" y="-262613"/>
            <a:ext cx="12192000" cy="71206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erson holding heart shaped red balloon">
            <a:extLst>
              <a:ext uri="{FF2B5EF4-FFF2-40B4-BE49-F238E27FC236}">
                <a16:creationId xmlns:a16="http://schemas.microsoft.com/office/drawing/2014/main" id="{C5094A98-E86D-B2BD-381C-2204DCA77E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39" t="7834" r="665" b="4604"/>
          <a:stretch/>
        </p:blipFill>
        <p:spPr bwMode="auto">
          <a:xfrm>
            <a:off x="8048263" y="-262613"/>
            <a:ext cx="4475545" cy="71206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4B6DD2-E4D4-BD1A-AA50-0361ED2FD5DD}"/>
              </a:ext>
            </a:extLst>
          </p:cNvPr>
          <p:cNvSpPr/>
          <p:nvPr/>
        </p:nvSpPr>
        <p:spPr>
          <a:xfrm>
            <a:off x="5786378" y="-262613"/>
            <a:ext cx="6737430" cy="7120614"/>
          </a:xfrm>
          <a:prstGeom prst="rect">
            <a:avLst/>
          </a:prstGeom>
          <a:solidFill>
            <a:schemeClr val="tx1">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55813C91-D857-43E6-72F2-9C89D2E03C12}"/>
              </a:ext>
            </a:extLst>
          </p:cNvPr>
          <p:cNvSpPr txBox="1"/>
          <p:nvPr/>
        </p:nvSpPr>
        <p:spPr>
          <a:xfrm>
            <a:off x="5891514" y="150471"/>
            <a:ext cx="8441803" cy="769441"/>
          </a:xfrm>
          <a:prstGeom prst="rect">
            <a:avLst/>
          </a:prstGeom>
          <a:noFill/>
        </p:spPr>
        <p:txBody>
          <a:bodyPr wrap="square" rtlCol="0">
            <a:spAutoFit/>
          </a:bodyPr>
          <a:lstStyle/>
          <a:p>
            <a:r>
              <a:rPr lang="en-US" altLang="ko-KR" sz="4400" dirty="0">
                <a:solidFill>
                  <a:schemeClr val="bg1"/>
                </a:solidFill>
                <a:latin typeface="Bodoni MT Black" panose="02070A03080606020203" pitchFamily="18" charset="0"/>
                <a:ea typeface="ADLaM Display" panose="020F0502020204030204" pitchFamily="2" charset="0"/>
                <a:cs typeface="ADLaM Display" panose="020F0502020204030204" pitchFamily="2" charset="0"/>
              </a:rPr>
              <a:t>Heart Attack Analysis</a:t>
            </a:r>
            <a:endParaRPr lang="ko-KR" altLang="en-US" sz="4400" dirty="0">
              <a:solidFill>
                <a:schemeClr val="bg1"/>
              </a:solidFill>
              <a:latin typeface="Bodoni MT Black" panose="02070A03080606020203" pitchFamily="18" charset="0"/>
              <a:cs typeface="ADLaM Display" panose="020F0502020204030204" pitchFamily="2" charset="0"/>
            </a:endParaRPr>
          </a:p>
        </p:txBody>
      </p:sp>
      <p:sp>
        <p:nvSpPr>
          <p:cNvPr id="3" name="TextBox 2">
            <a:extLst>
              <a:ext uri="{FF2B5EF4-FFF2-40B4-BE49-F238E27FC236}">
                <a16:creationId xmlns:a16="http://schemas.microsoft.com/office/drawing/2014/main" id="{16D4015A-029C-4AD7-C930-BFEFC0CFD194}"/>
              </a:ext>
            </a:extLst>
          </p:cNvPr>
          <p:cNvSpPr txBox="1"/>
          <p:nvPr/>
        </p:nvSpPr>
        <p:spPr>
          <a:xfrm>
            <a:off x="6302829" y="1447800"/>
            <a:ext cx="5421085" cy="4893647"/>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solidFill>
                  <a:schemeClr val="bg1"/>
                </a:solidFill>
                <a:latin typeface="212 Baby Girl" pitchFamily="50" charset="0"/>
              </a:rPr>
              <a:t>Giselle Rahimi</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err="1">
                <a:solidFill>
                  <a:schemeClr val="bg1"/>
                </a:solidFill>
                <a:latin typeface="212 Baby Girl" pitchFamily="50" charset="0"/>
              </a:rPr>
              <a:t>Jiwon</a:t>
            </a:r>
            <a:r>
              <a:rPr lang="en-US" altLang="ko-KR" sz="2400" dirty="0">
                <a:solidFill>
                  <a:schemeClr val="bg1"/>
                </a:solidFill>
                <a:latin typeface="212 Baby Girl" pitchFamily="50" charset="0"/>
              </a:rPr>
              <a:t> Jung</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a:solidFill>
                  <a:schemeClr val="bg1"/>
                </a:solidFill>
                <a:latin typeface="212 Baby Girl" pitchFamily="50" charset="0"/>
              </a:rPr>
              <a:t>Pilar </a:t>
            </a:r>
            <a:r>
              <a:rPr lang="en-US" altLang="ko-KR" sz="2400" dirty="0" err="1">
                <a:solidFill>
                  <a:schemeClr val="bg1"/>
                </a:solidFill>
                <a:latin typeface="212 Baby Girl" pitchFamily="50" charset="0"/>
              </a:rPr>
              <a:t>Golar</a:t>
            </a:r>
            <a:r>
              <a:rPr lang="en-US" altLang="ko-KR" sz="2400" dirty="0">
                <a:solidFill>
                  <a:schemeClr val="bg1"/>
                </a:solidFill>
                <a:latin typeface="212 Baby Girl" pitchFamily="50" charset="0"/>
              </a:rPr>
              <a:t> </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err="1">
                <a:solidFill>
                  <a:schemeClr val="bg1"/>
                </a:solidFill>
                <a:latin typeface="212 Baby Girl" pitchFamily="50" charset="0"/>
              </a:rPr>
              <a:t>Jiseon</a:t>
            </a:r>
            <a:r>
              <a:rPr lang="en-US" altLang="ko-KR" sz="2400" dirty="0">
                <a:solidFill>
                  <a:schemeClr val="bg1"/>
                </a:solidFill>
                <a:latin typeface="212 Baby Girl" pitchFamily="50" charset="0"/>
              </a:rPr>
              <a:t> Kim</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err="1">
                <a:solidFill>
                  <a:schemeClr val="bg1"/>
                </a:solidFill>
                <a:latin typeface="212 Baby Girl" pitchFamily="50" charset="0"/>
              </a:rPr>
              <a:t>Sukyoung</a:t>
            </a:r>
            <a:r>
              <a:rPr lang="en-US" altLang="ko-KR" sz="2400" dirty="0">
                <a:solidFill>
                  <a:schemeClr val="bg1"/>
                </a:solidFill>
                <a:latin typeface="212 Baby Girl" pitchFamily="50" charset="0"/>
              </a:rPr>
              <a:t> Yoon</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err="1">
                <a:solidFill>
                  <a:schemeClr val="bg1"/>
                </a:solidFill>
                <a:latin typeface="212 Baby Girl" pitchFamily="50" charset="0"/>
              </a:rPr>
              <a:t>Yoonhye</a:t>
            </a:r>
            <a:r>
              <a:rPr lang="en-US" altLang="ko-KR" sz="2400" dirty="0">
                <a:solidFill>
                  <a:schemeClr val="bg1"/>
                </a:solidFill>
                <a:latin typeface="212 Baby Girl" pitchFamily="50" charset="0"/>
              </a:rPr>
              <a:t> Cho</a:t>
            </a:r>
          </a:p>
          <a:p>
            <a:pPr marL="342900" indent="-342900">
              <a:buFont typeface="Arial" panose="020B0604020202020204" pitchFamily="34" charset="0"/>
              <a:buChar char="•"/>
            </a:pPr>
            <a:endParaRPr lang="en-US" altLang="ko-KR" sz="2400" dirty="0">
              <a:solidFill>
                <a:schemeClr val="bg1"/>
              </a:solidFill>
              <a:latin typeface="212 Baby Girl" pitchFamily="50" charset="0"/>
            </a:endParaRPr>
          </a:p>
          <a:p>
            <a:pPr marL="342900" indent="-342900">
              <a:buFont typeface="Arial" panose="020B0604020202020204" pitchFamily="34" charset="0"/>
              <a:buChar char="•"/>
            </a:pPr>
            <a:r>
              <a:rPr lang="en-US" altLang="ko-KR" sz="2400" dirty="0" err="1">
                <a:solidFill>
                  <a:schemeClr val="bg1"/>
                </a:solidFill>
                <a:latin typeface="212 Baby Girl" pitchFamily="50" charset="0"/>
              </a:rPr>
              <a:t>Wonjun</a:t>
            </a:r>
            <a:r>
              <a:rPr lang="en-US" altLang="ko-KR" sz="2400" dirty="0">
                <a:solidFill>
                  <a:schemeClr val="bg1"/>
                </a:solidFill>
                <a:latin typeface="212 Baby Girl" pitchFamily="50" charset="0"/>
              </a:rPr>
              <a:t> Lee</a:t>
            </a:r>
            <a:endParaRPr lang="ko-KR" altLang="en-US" sz="2400" dirty="0">
              <a:solidFill>
                <a:schemeClr val="bg1"/>
              </a:solidFill>
              <a:latin typeface="212 Baby Girl" pitchFamily="50" charset="0"/>
            </a:endParaRPr>
          </a:p>
        </p:txBody>
      </p:sp>
    </p:spTree>
    <p:extLst>
      <p:ext uri="{BB962C8B-B14F-4D97-AF65-F5344CB8AC3E}">
        <p14:creationId xmlns:p14="http://schemas.microsoft.com/office/powerpoint/2010/main" val="3332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B5B987F-3D3D-3D8B-020F-4E2A3B18B8AF}"/>
              </a:ext>
            </a:extLst>
          </p:cNvPr>
          <p:cNvSpPr/>
          <p:nvPr/>
        </p:nvSpPr>
        <p:spPr>
          <a:xfrm>
            <a:off x="4610003" y="2448556"/>
            <a:ext cx="3576576" cy="3510745"/>
          </a:xfrm>
          <a:prstGeom prst="roundRect">
            <a:avLst/>
          </a:prstGeom>
          <a:solidFill>
            <a:srgbClr val="671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5FB016C-B8F2-15DF-E90B-69418BD944E7}"/>
              </a:ext>
            </a:extLst>
          </p:cNvPr>
          <p:cNvSpPr txBox="1"/>
          <p:nvPr/>
        </p:nvSpPr>
        <p:spPr>
          <a:xfrm>
            <a:off x="812156" y="746481"/>
            <a:ext cx="10567687" cy="646331"/>
          </a:xfrm>
          <a:prstGeom prst="rect">
            <a:avLst/>
          </a:prstGeom>
          <a:noFill/>
        </p:spPr>
        <p:txBody>
          <a:bodyPr wrap="square" rtlCol="0">
            <a:spAutoFit/>
          </a:bodyPr>
          <a:lstStyle/>
          <a:p>
            <a:r>
              <a:rPr lang="en-US" altLang="ko-KR" sz="3600" b="1">
                <a:solidFill>
                  <a:schemeClr val="bg1"/>
                </a:solidFill>
                <a:latin typeface="Andalus" panose="02020603050405020304" pitchFamily="18" charset="-78"/>
                <a:cs typeface="Andalus" panose="02020603050405020304" pitchFamily="18" charset="-78"/>
              </a:rPr>
              <a:t>Research Question</a:t>
            </a:r>
            <a:endParaRPr lang="ko-KR" altLang="en-US" sz="3600" b="1" dirty="0">
              <a:solidFill>
                <a:schemeClr val="bg1"/>
              </a:solidFill>
              <a:latin typeface="Andalus" panose="02020603050405020304" pitchFamily="18" charset="-78"/>
              <a:cs typeface="Andalus" panose="02020603050405020304" pitchFamily="18" charset="-78"/>
            </a:endParaRPr>
          </a:p>
        </p:txBody>
      </p:sp>
      <p:sp>
        <p:nvSpPr>
          <p:cNvPr id="12" name="TextBox 11">
            <a:extLst>
              <a:ext uri="{FF2B5EF4-FFF2-40B4-BE49-F238E27FC236}">
                <a16:creationId xmlns:a16="http://schemas.microsoft.com/office/drawing/2014/main" id="{B3F54D37-6180-7780-6EAC-C5829EFEFFF4}"/>
              </a:ext>
            </a:extLst>
          </p:cNvPr>
          <p:cNvSpPr txBox="1"/>
          <p:nvPr/>
        </p:nvSpPr>
        <p:spPr>
          <a:xfrm>
            <a:off x="812156" y="2911268"/>
            <a:ext cx="3680750" cy="2585323"/>
          </a:xfrm>
          <a:prstGeom prst="rect">
            <a:avLst/>
          </a:prstGeom>
          <a:noFill/>
        </p:spPr>
        <p:txBody>
          <a:bodyPr wrap="square" rtlCol="0">
            <a:spAutoFit/>
          </a:bodyPr>
          <a:lstStyle/>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Exercise hours per week</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Sleep Hours per day</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Stress level</a:t>
            </a:r>
          </a:p>
          <a:p>
            <a:endParaRPr lang="en-US" altLang="ko-KR" dirty="0">
              <a:solidFill>
                <a:schemeClr val="bg1"/>
              </a:solidFill>
            </a:endParaRPr>
          </a:p>
        </p:txBody>
      </p:sp>
      <p:sp>
        <p:nvSpPr>
          <p:cNvPr id="14" name="TextBox 13">
            <a:extLst>
              <a:ext uri="{FF2B5EF4-FFF2-40B4-BE49-F238E27FC236}">
                <a16:creationId xmlns:a16="http://schemas.microsoft.com/office/drawing/2014/main" id="{EE3B4829-0329-30FE-8BD2-4F0752AB9D6F}"/>
              </a:ext>
            </a:extLst>
          </p:cNvPr>
          <p:cNvSpPr txBox="1"/>
          <p:nvPr/>
        </p:nvSpPr>
        <p:spPr>
          <a:xfrm>
            <a:off x="4993066" y="3234432"/>
            <a:ext cx="3487029" cy="1200329"/>
          </a:xfrm>
          <a:prstGeom prst="rect">
            <a:avLst/>
          </a:prstGeom>
          <a:noFill/>
        </p:spPr>
        <p:txBody>
          <a:bodyPr wrap="square">
            <a:spAutoFit/>
          </a:bodyPr>
          <a:lstStyle/>
          <a:p>
            <a:r>
              <a:rPr lang="en-US" altLang="ko-KR" sz="2400" dirty="0">
                <a:solidFill>
                  <a:schemeClr val="bg1"/>
                </a:solidFill>
                <a:latin typeface="Andalus" panose="02020603050405020304" pitchFamily="18" charset="-78"/>
                <a:cs typeface="Andalus" panose="02020603050405020304" pitchFamily="18" charset="-78"/>
              </a:rPr>
              <a:t>Heart attack risk</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(0,1)</a:t>
            </a:r>
          </a:p>
        </p:txBody>
      </p:sp>
      <p:sp>
        <p:nvSpPr>
          <p:cNvPr id="24" name="TextBox 23">
            <a:extLst>
              <a:ext uri="{FF2B5EF4-FFF2-40B4-BE49-F238E27FC236}">
                <a16:creationId xmlns:a16="http://schemas.microsoft.com/office/drawing/2014/main" id="{715CE0B1-F4D6-6BD2-2AD5-BE4CA1940B31}"/>
              </a:ext>
            </a:extLst>
          </p:cNvPr>
          <p:cNvSpPr txBox="1"/>
          <p:nvPr/>
        </p:nvSpPr>
        <p:spPr>
          <a:xfrm>
            <a:off x="1312182" y="1851956"/>
            <a:ext cx="3089284" cy="461665"/>
          </a:xfrm>
          <a:prstGeom prst="rect">
            <a:avLst/>
          </a:prstGeom>
          <a:noFill/>
        </p:spPr>
        <p:txBody>
          <a:bodyPr wrap="square" rtlCol="0">
            <a:spAutoFit/>
          </a:bodyPr>
          <a:lstStyle/>
          <a:p>
            <a:r>
              <a:rPr lang="en-US" altLang="ko-KR" sz="2400" u="sng" dirty="0">
                <a:solidFill>
                  <a:schemeClr val="bg1"/>
                </a:solidFill>
                <a:latin typeface="Andalus" panose="02020603050405020304" pitchFamily="18" charset="-78"/>
                <a:cs typeface="Andalus" panose="02020603050405020304" pitchFamily="18" charset="-78"/>
              </a:rPr>
              <a:t>Explanatory</a:t>
            </a:r>
            <a:endParaRPr lang="ko-KR" altLang="en-US" sz="2400" u="sng" dirty="0">
              <a:solidFill>
                <a:schemeClr val="bg1"/>
              </a:solidFill>
              <a:latin typeface="Andalus" panose="02020603050405020304" pitchFamily="18" charset="-78"/>
              <a:cs typeface="Andalus" panose="02020603050405020304" pitchFamily="18" charset="-78"/>
            </a:endParaRPr>
          </a:p>
        </p:txBody>
      </p:sp>
      <p:sp>
        <p:nvSpPr>
          <p:cNvPr id="26" name="TextBox 25">
            <a:extLst>
              <a:ext uri="{FF2B5EF4-FFF2-40B4-BE49-F238E27FC236}">
                <a16:creationId xmlns:a16="http://schemas.microsoft.com/office/drawing/2014/main" id="{DAFAED1D-2DC8-CB57-9D3A-A6EC4372B4CD}"/>
              </a:ext>
            </a:extLst>
          </p:cNvPr>
          <p:cNvSpPr txBox="1"/>
          <p:nvPr/>
        </p:nvSpPr>
        <p:spPr>
          <a:xfrm>
            <a:off x="5614975" y="1864952"/>
            <a:ext cx="6096000" cy="461665"/>
          </a:xfrm>
          <a:prstGeom prst="rect">
            <a:avLst/>
          </a:prstGeom>
          <a:noFill/>
        </p:spPr>
        <p:txBody>
          <a:bodyPr wrap="square">
            <a:spAutoFit/>
          </a:bodyPr>
          <a:lstStyle/>
          <a:p>
            <a:r>
              <a:rPr lang="en-US" altLang="ko-KR" sz="2400" u="sng">
                <a:solidFill>
                  <a:schemeClr val="bg1"/>
                </a:solidFill>
                <a:latin typeface="Andalus" panose="02020603050405020304" pitchFamily="18" charset="-78"/>
                <a:cs typeface="Andalus" panose="02020603050405020304" pitchFamily="18" charset="-78"/>
              </a:rPr>
              <a:t>Response</a:t>
            </a:r>
            <a:endParaRPr lang="ko-KR" altLang="en-US" sz="2400" dirty="0"/>
          </a:p>
        </p:txBody>
      </p:sp>
      <p:sp>
        <p:nvSpPr>
          <p:cNvPr id="2" name="TextBox 1">
            <a:extLst>
              <a:ext uri="{FF2B5EF4-FFF2-40B4-BE49-F238E27FC236}">
                <a16:creationId xmlns:a16="http://schemas.microsoft.com/office/drawing/2014/main" id="{A78F770D-4F50-CE95-3F13-F12CF746B515}"/>
              </a:ext>
            </a:extLst>
          </p:cNvPr>
          <p:cNvSpPr txBox="1"/>
          <p:nvPr/>
        </p:nvSpPr>
        <p:spPr>
          <a:xfrm>
            <a:off x="5240594" y="700314"/>
            <a:ext cx="6577780" cy="1384995"/>
          </a:xfrm>
          <a:prstGeom prst="rect">
            <a:avLst/>
          </a:prstGeom>
          <a:noFill/>
        </p:spPr>
        <p:txBody>
          <a:bodyPr wrap="square">
            <a:spAutoFit/>
          </a:bodyPr>
          <a:lstStyle/>
          <a:p>
            <a:r>
              <a:rPr lang="en-US" altLang="ko-KR" sz="2000" dirty="0">
                <a:solidFill>
                  <a:schemeClr val="bg1"/>
                </a:solidFill>
                <a:latin typeface="Andalus" panose="02020603050405020304" pitchFamily="18" charset="-78"/>
                <a:cs typeface="Andalus" panose="02020603050405020304" pitchFamily="18" charset="-78"/>
              </a:rPr>
              <a:t>Is there a relationship between exercise hours, sleep hours, and stress level with heart attack risk in people who don’t have a family history of heart attacks?</a:t>
            </a:r>
            <a:br>
              <a:rPr lang="en-US" altLang="ko-KR" sz="2400" dirty="0">
                <a:solidFill>
                  <a:schemeClr val="bg1"/>
                </a:solidFill>
                <a:latin typeface="Andalus" panose="02020603050405020304" pitchFamily="18" charset="-78"/>
                <a:cs typeface="Andalus" panose="02020603050405020304" pitchFamily="18" charset="-78"/>
              </a:rPr>
            </a:br>
            <a:endParaRPr lang="en-US" altLang="ko-KR" sz="2400" dirty="0">
              <a:solidFill>
                <a:schemeClr val="bg1"/>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16681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316F6A4-63AB-BCCE-F2B1-C471423039E5}"/>
              </a:ext>
            </a:extLst>
          </p:cNvPr>
          <p:cNvSpPr/>
          <p:nvPr/>
        </p:nvSpPr>
        <p:spPr>
          <a:xfrm>
            <a:off x="8480095" y="2448555"/>
            <a:ext cx="3576576" cy="3510746"/>
          </a:xfrm>
          <a:prstGeom prst="roundRect">
            <a:avLst/>
          </a:prstGeom>
          <a:solidFill>
            <a:srgbClr val="C40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05FB016C-B8F2-15DF-E90B-69418BD944E7}"/>
              </a:ext>
            </a:extLst>
          </p:cNvPr>
          <p:cNvSpPr txBox="1"/>
          <p:nvPr/>
        </p:nvSpPr>
        <p:spPr>
          <a:xfrm>
            <a:off x="812156" y="746481"/>
            <a:ext cx="10567687" cy="646331"/>
          </a:xfrm>
          <a:prstGeom prst="rect">
            <a:avLst/>
          </a:prstGeom>
          <a:noFill/>
        </p:spPr>
        <p:txBody>
          <a:bodyPr wrap="square" rtlCol="0">
            <a:spAutoFit/>
          </a:bodyPr>
          <a:lstStyle/>
          <a:p>
            <a:r>
              <a:rPr lang="en-US" altLang="ko-KR" sz="3600" b="1">
                <a:solidFill>
                  <a:schemeClr val="bg1"/>
                </a:solidFill>
                <a:latin typeface="Andalus" panose="02020603050405020304" pitchFamily="18" charset="-78"/>
                <a:cs typeface="Andalus" panose="02020603050405020304" pitchFamily="18" charset="-78"/>
              </a:rPr>
              <a:t>Research Question</a:t>
            </a:r>
            <a:endParaRPr lang="ko-KR" altLang="en-US" sz="3600" b="1" dirty="0">
              <a:solidFill>
                <a:schemeClr val="bg1"/>
              </a:solidFill>
              <a:latin typeface="Andalus" panose="02020603050405020304" pitchFamily="18" charset="-78"/>
              <a:cs typeface="Andalus" panose="02020603050405020304" pitchFamily="18" charset="-78"/>
            </a:endParaRPr>
          </a:p>
        </p:txBody>
      </p:sp>
      <p:sp>
        <p:nvSpPr>
          <p:cNvPr id="12" name="TextBox 11">
            <a:extLst>
              <a:ext uri="{FF2B5EF4-FFF2-40B4-BE49-F238E27FC236}">
                <a16:creationId xmlns:a16="http://schemas.microsoft.com/office/drawing/2014/main" id="{B3F54D37-6180-7780-6EAC-C5829EFEFFF4}"/>
              </a:ext>
            </a:extLst>
          </p:cNvPr>
          <p:cNvSpPr txBox="1"/>
          <p:nvPr/>
        </p:nvSpPr>
        <p:spPr>
          <a:xfrm>
            <a:off x="812156" y="2911268"/>
            <a:ext cx="3680750" cy="2585323"/>
          </a:xfrm>
          <a:prstGeom prst="rect">
            <a:avLst/>
          </a:prstGeom>
          <a:noFill/>
        </p:spPr>
        <p:txBody>
          <a:bodyPr wrap="square" rtlCol="0">
            <a:spAutoFit/>
          </a:bodyPr>
          <a:lstStyle/>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Exercise hours per week</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Sleep Hours per day</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Stress level</a:t>
            </a:r>
          </a:p>
          <a:p>
            <a:endParaRPr lang="en-US" altLang="ko-KR" dirty="0">
              <a:solidFill>
                <a:schemeClr val="bg1"/>
              </a:solidFill>
            </a:endParaRPr>
          </a:p>
        </p:txBody>
      </p:sp>
      <p:sp>
        <p:nvSpPr>
          <p:cNvPr id="14" name="TextBox 13">
            <a:extLst>
              <a:ext uri="{FF2B5EF4-FFF2-40B4-BE49-F238E27FC236}">
                <a16:creationId xmlns:a16="http://schemas.microsoft.com/office/drawing/2014/main" id="{EE3B4829-0329-30FE-8BD2-4F0752AB9D6F}"/>
              </a:ext>
            </a:extLst>
          </p:cNvPr>
          <p:cNvSpPr txBox="1"/>
          <p:nvPr/>
        </p:nvSpPr>
        <p:spPr>
          <a:xfrm>
            <a:off x="4993066" y="3234432"/>
            <a:ext cx="3487029" cy="1200329"/>
          </a:xfrm>
          <a:prstGeom prst="rect">
            <a:avLst/>
          </a:prstGeom>
          <a:noFill/>
        </p:spPr>
        <p:txBody>
          <a:bodyPr wrap="square">
            <a:spAutoFit/>
          </a:bodyPr>
          <a:lstStyle/>
          <a:p>
            <a:r>
              <a:rPr lang="en-US" altLang="ko-KR" sz="2400" dirty="0">
                <a:solidFill>
                  <a:schemeClr val="bg1"/>
                </a:solidFill>
                <a:latin typeface="Andalus" panose="02020603050405020304" pitchFamily="18" charset="-78"/>
                <a:cs typeface="Andalus" panose="02020603050405020304" pitchFamily="18" charset="-78"/>
              </a:rPr>
              <a:t>Heart attack risk</a:t>
            </a:r>
          </a:p>
          <a:p>
            <a:endParaRPr lang="en-US" altLang="ko-KR" sz="2400" dirty="0">
              <a:solidFill>
                <a:schemeClr val="bg1"/>
              </a:solidFill>
              <a:latin typeface="Andalus" panose="02020603050405020304" pitchFamily="18" charset="-78"/>
              <a:cs typeface="Andalus" panose="02020603050405020304" pitchFamily="18" charset="-78"/>
            </a:endParaRPr>
          </a:p>
          <a:p>
            <a:r>
              <a:rPr lang="en-US" altLang="ko-KR" sz="2400" dirty="0">
                <a:solidFill>
                  <a:schemeClr val="bg1"/>
                </a:solidFill>
                <a:latin typeface="Andalus" panose="02020603050405020304" pitchFamily="18" charset="-78"/>
                <a:cs typeface="Andalus" panose="02020603050405020304" pitchFamily="18" charset="-78"/>
              </a:rPr>
              <a:t>(0,1)</a:t>
            </a:r>
          </a:p>
        </p:txBody>
      </p:sp>
      <p:sp>
        <p:nvSpPr>
          <p:cNvPr id="16" name="TextBox 15">
            <a:extLst>
              <a:ext uri="{FF2B5EF4-FFF2-40B4-BE49-F238E27FC236}">
                <a16:creationId xmlns:a16="http://schemas.microsoft.com/office/drawing/2014/main" id="{F173F732-B24A-017D-984C-D69042C26304}"/>
              </a:ext>
            </a:extLst>
          </p:cNvPr>
          <p:cNvSpPr txBox="1"/>
          <p:nvPr/>
        </p:nvSpPr>
        <p:spPr>
          <a:xfrm>
            <a:off x="8773611" y="3234432"/>
            <a:ext cx="3072949" cy="830997"/>
          </a:xfrm>
          <a:prstGeom prst="rect">
            <a:avLst/>
          </a:prstGeom>
          <a:noFill/>
        </p:spPr>
        <p:txBody>
          <a:bodyPr wrap="square">
            <a:spAutoFit/>
          </a:bodyPr>
          <a:lstStyle/>
          <a:p>
            <a:r>
              <a:rPr lang="en-US" altLang="ko-KR" sz="2400" dirty="0">
                <a:solidFill>
                  <a:schemeClr val="bg1"/>
                </a:solidFill>
                <a:latin typeface="Andalus" panose="02020603050405020304" pitchFamily="18" charset="-78"/>
                <a:cs typeface="Andalus" panose="02020603050405020304" pitchFamily="18" charset="-78"/>
              </a:rPr>
              <a:t>People without heart attack risk.</a:t>
            </a:r>
          </a:p>
        </p:txBody>
      </p:sp>
      <p:sp>
        <p:nvSpPr>
          <p:cNvPr id="24" name="TextBox 23">
            <a:extLst>
              <a:ext uri="{FF2B5EF4-FFF2-40B4-BE49-F238E27FC236}">
                <a16:creationId xmlns:a16="http://schemas.microsoft.com/office/drawing/2014/main" id="{715CE0B1-F4D6-6BD2-2AD5-BE4CA1940B31}"/>
              </a:ext>
            </a:extLst>
          </p:cNvPr>
          <p:cNvSpPr txBox="1"/>
          <p:nvPr/>
        </p:nvSpPr>
        <p:spPr>
          <a:xfrm>
            <a:off x="1312182" y="1851956"/>
            <a:ext cx="3089284" cy="461665"/>
          </a:xfrm>
          <a:prstGeom prst="rect">
            <a:avLst/>
          </a:prstGeom>
          <a:noFill/>
        </p:spPr>
        <p:txBody>
          <a:bodyPr wrap="square" rtlCol="0">
            <a:spAutoFit/>
          </a:bodyPr>
          <a:lstStyle/>
          <a:p>
            <a:r>
              <a:rPr lang="en-US" altLang="ko-KR" sz="2400" u="sng" dirty="0">
                <a:solidFill>
                  <a:schemeClr val="bg1"/>
                </a:solidFill>
                <a:latin typeface="Andalus" panose="02020603050405020304" pitchFamily="18" charset="-78"/>
                <a:cs typeface="Andalus" panose="02020603050405020304" pitchFamily="18" charset="-78"/>
              </a:rPr>
              <a:t>Explanatory</a:t>
            </a:r>
            <a:endParaRPr lang="ko-KR" altLang="en-US" sz="2400" u="sng" dirty="0">
              <a:solidFill>
                <a:schemeClr val="bg1"/>
              </a:solidFill>
              <a:latin typeface="Andalus" panose="02020603050405020304" pitchFamily="18" charset="-78"/>
              <a:cs typeface="Andalus" panose="02020603050405020304" pitchFamily="18" charset="-78"/>
            </a:endParaRPr>
          </a:p>
        </p:txBody>
      </p:sp>
      <p:sp>
        <p:nvSpPr>
          <p:cNvPr id="26" name="TextBox 25">
            <a:extLst>
              <a:ext uri="{FF2B5EF4-FFF2-40B4-BE49-F238E27FC236}">
                <a16:creationId xmlns:a16="http://schemas.microsoft.com/office/drawing/2014/main" id="{DAFAED1D-2DC8-CB57-9D3A-A6EC4372B4CD}"/>
              </a:ext>
            </a:extLst>
          </p:cNvPr>
          <p:cNvSpPr txBox="1"/>
          <p:nvPr/>
        </p:nvSpPr>
        <p:spPr>
          <a:xfrm>
            <a:off x="5614975" y="1864952"/>
            <a:ext cx="6096000" cy="461665"/>
          </a:xfrm>
          <a:prstGeom prst="rect">
            <a:avLst/>
          </a:prstGeom>
          <a:noFill/>
        </p:spPr>
        <p:txBody>
          <a:bodyPr wrap="square">
            <a:spAutoFit/>
          </a:bodyPr>
          <a:lstStyle/>
          <a:p>
            <a:r>
              <a:rPr lang="en-US" altLang="ko-KR" sz="2400" u="sng">
                <a:solidFill>
                  <a:schemeClr val="bg1"/>
                </a:solidFill>
                <a:latin typeface="Andalus" panose="02020603050405020304" pitchFamily="18" charset="-78"/>
                <a:cs typeface="Andalus" panose="02020603050405020304" pitchFamily="18" charset="-78"/>
              </a:rPr>
              <a:t>Response</a:t>
            </a:r>
            <a:endParaRPr lang="ko-KR" altLang="en-US" sz="2400" dirty="0"/>
          </a:p>
        </p:txBody>
      </p:sp>
      <p:sp>
        <p:nvSpPr>
          <p:cNvPr id="28" name="TextBox 27">
            <a:extLst>
              <a:ext uri="{FF2B5EF4-FFF2-40B4-BE49-F238E27FC236}">
                <a16:creationId xmlns:a16="http://schemas.microsoft.com/office/drawing/2014/main" id="{1872641A-AE97-7455-1A12-C8BB3C19B337}"/>
              </a:ext>
            </a:extLst>
          </p:cNvPr>
          <p:cNvSpPr txBox="1"/>
          <p:nvPr/>
        </p:nvSpPr>
        <p:spPr>
          <a:xfrm>
            <a:off x="9570720" y="1898122"/>
            <a:ext cx="6096000" cy="461665"/>
          </a:xfrm>
          <a:prstGeom prst="rect">
            <a:avLst/>
          </a:prstGeom>
          <a:noFill/>
        </p:spPr>
        <p:txBody>
          <a:bodyPr wrap="square">
            <a:spAutoFit/>
          </a:bodyPr>
          <a:lstStyle/>
          <a:p>
            <a:r>
              <a:rPr lang="en-US" altLang="ko-KR" sz="2400" u="sng" dirty="0">
                <a:solidFill>
                  <a:schemeClr val="bg1"/>
                </a:solidFill>
                <a:latin typeface="Andalus" panose="02020603050405020304" pitchFamily="18" charset="-78"/>
                <a:cs typeface="Andalus" panose="02020603050405020304" pitchFamily="18" charset="-78"/>
              </a:rPr>
              <a:t>Sample</a:t>
            </a:r>
            <a:endParaRPr lang="ko-KR" altLang="en-US" sz="2400" dirty="0"/>
          </a:p>
        </p:txBody>
      </p:sp>
      <p:sp>
        <p:nvSpPr>
          <p:cNvPr id="2" name="TextBox 1">
            <a:extLst>
              <a:ext uri="{FF2B5EF4-FFF2-40B4-BE49-F238E27FC236}">
                <a16:creationId xmlns:a16="http://schemas.microsoft.com/office/drawing/2014/main" id="{00A9AEFA-6D16-B5B4-AE83-EE93739FAF26}"/>
              </a:ext>
            </a:extLst>
          </p:cNvPr>
          <p:cNvSpPr txBox="1"/>
          <p:nvPr/>
        </p:nvSpPr>
        <p:spPr>
          <a:xfrm>
            <a:off x="5240594" y="700314"/>
            <a:ext cx="6577780" cy="1384995"/>
          </a:xfrm>
          <a:prstGeom prst="rect">
            <a:avLst/>
          </a:prstGeom>
          <a:noFill/>
        </p:spPr>
        <p:txBody>
          <a:bodyPr wrap="square">
            <a:spAutoFit/>
          </a:bodyPr>
          <a:lstStyle/>
          <a:p>
            <a:r>
              <a:rPr lang="en-US" altLang="ko-KR" sz="2000" dirty="0">
                <a:solidFill>
                  <a:schemeClr val="bg1"/>
                </a:solidFill>
                <a:latin typeface="Andalus" panose="02020603050405020304" pitchFamily="18" charset="-78"/>
                <a:cs typeface="Andalus" panose="02020603050405020304" pitchFamily="18" charset="-78"/>
              </a:rPr>
              <a:t>Is there a relationship between exercise hours, sleep hours, and stress level with heart attack risk in people who don’t have a family history of heart attacks?</a:t>
            </a:r>
            <a:br>
              <a:rPr lang="en-US" altLang="ko-KR" sz="2400" dirty="0">
                <a:solidFill>
                  <a:schemeClr val="bg1"/>
                </a:solidFill>
                <a:latin typeface="Andalus" panose="02020603050405020304" pitchFamily="18" charset="-78"/>
                <a:cs typeface="Andalus" panose="02020603050405020304" pitchFamily="18" charset="-78"/>
              </a:rPr>
            </a:br>
            <a:endParaRPr lang="en-US" altLang="ko-KR" sz="2400" dirty="0">
              <a:solidFill>
                <a:schemeClr val="bg1"/>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4395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6DEF7"/>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E36DDAA-7631-31E8-6768-202256C114EA}"/>
              </a:ext>
            </a:extLst>
          </p:cNvPr>
          <p:cNvSpPr/>
          <p:nvPr/>
        </p:nvSpPr>
        <p:spPr>
          <a:xfrm>
            <a:off x="2633330" y="106680"/>
            <a:ext cx="6925340" cy="6644640"/>
          </a:xfrm>
          <a:prstGeom prst="ellipse">
            <a:avLst/>
          </a:prstGeom>
          <a:solidFill>
            <a:srgbClr val="7ACAF2"/>
          </a:solidFill>
          <a:ln w="92075">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2857313" y="2828835"/>
            <a:ext cx="6477373" cy="1200329"/>
          </a:xfrm>
          <a:prstGeom prst="rect">
            <a:avLst/>
          </a:prstGeom>
          <a:noFill/>
        </p:spPr>
        <p:txBody>
          <a:bodyPr wrap="square" rtlCol="0">
            <a:spAutoFit/>
          </a:bodyPr>
          <a:lstStyle/>
          <a:p>
            <a:pPr algn="ctr"/>
            <a:r>
              <a:rPr lang="en-US" altLang="ko-KR" sz="7200" b="1" u="sng" dirty="0">
                <a:solidFill>
                  <a:schemeClr val="bg1"/>
                </a:solidFill>
                <a:latin typeface="Felix Titling" panose="04060505060202020A04" pitchFamily="82" charset="0"/>
              </a:rPr>
              <a:t>Tidying</a:t>
            </a:r>
            <a:endParaRPr lang="ko-KR" altLang="en-US" sz="72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4"/>
              <a:stretch>
                <a:fillRect/>
              </a:stretch>
            </p:blipFill>
            <p:spPr>
              <a:xfrm>
                <a:off x="4180342" y="5766471"/>
                <a:ext cx="250227" cy="136800"/>
              </a:xfrm>
              <a:prstGeom prst="rect">
                <a:avLst/>
              </a:prstGeom>
            </p:spPr>
          </p:pic>
        </mc:Fallback>
      </mc:AlternateContent>
    </p:spTree>
    <p:extLst>
      <p:ext uri="{BB962C8B-B14F-4D97-AF65-F5344CB8AC3E}">
        <p14:creationId xmlns:p14="http://schemas.microsoft.com/office/powerpoint/2010/main" val="403424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56832F3-51C7-5A85-664B-5509AD47B708}"/>
              </a:ext>
            </a:extLst>
          </p:cNvPr>
          <p:cNvSpPr/>
          <p:nvPr/>
        </p:nvSpPr>
        <p:spPr>
          <a:xfrm>
            <a:off x="6498493"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Rounded Corners 13">
            <a:extLst>
              <a:ext uri="{FF2B5EF4-FFF2-40B4-BE49-F238E27FC236}">
                <a16:creationId xmlns:a16="http://schemas.microsoft.com/office/drawing/2014/main" id="{881D5094-9E51-6625-2B0E-D5A71B5E7733}"/>
              </a:ext>
            </a:extLst>
          </p:cNvPr>
          <p:cNvSpPr/>
          <p:nvPr/>
        </p:nvSpPr>
        <p:spPr>
          <a:xfrm>
            <a:off x="183660"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606ABDC-9842-7D81-44AD-997A6478FC6D}"/>
              </a:ext>
            </a:extLst>
          </p:cNvPr>
          <p:cNvSpPr txBox="1"/>
          <p:nvPr/>
        </p:nvSpPr>
        <p:spPr>
          <a:xfrm>
            <a:off x="3805311" y="796345"/>
            <a:ext cx="12080240" cy="646331"/>
          </a:xfrm>
          <a:prstGeom prst="rect">
            <a:avLst/>
          </a:prstGeom>
          <a:noFill/>
        </p:spPr>
        <p:txBody>
          <a:bodyPr wrap="square">
            <a:spAutoFit/>
          </a:bodyPr>
          <a:lstStyle/>
          <a:p>
            <a:r>
              <a:rPr lang="en-US" altLang="ko-KR" sz="3600" dirty="0">
                <a:solidFill>
                  <a:schemeClr val="bg1"/>
                </a:solidFill>
                <a:latin typeface="Bookman Old Style" panose="02050604050505020204" pitchFamily="18" charset="0"/>
              </a:rPr>
              <a:t>Untidied Dataset</a:t>
            </a:r>
            <a:endParaRPr lang="ko-KR" altLang="en-US" sz="3600" dirty="0">
              <a:solidFill>
                <a:schemeClr val="bg1"/>
              </a:solidFill>
              <a:latin typeface="Bookman Old Style" panose="02050604050505020204" pitchFamily="18" charset="0"/>
            </a:endParaRPr>
          </a:p>
        </p:txBody>
      </p:sp>
      <p:sp>
        <p:nvSpPr>
          <p:cNvPr id="2" name="TextBox 1">
            <a:extLst>
              <a:ext uri="{FF2B5EF4-FFF2-40B4-BE49-F238E27FC236}">
                <a16:creationId xmlns:a16="http://schemas.microsoft.com/office/drawing/2014/main" id="{596F9A6B-A626-65AD-0EB9-1F022D0E5DD4}"/>
              </a:ext>
            </a:extLst>
          </p:cNvPr>
          <p:cNvSpPr txBox="1"/>
          <p:nvPr/>
        </p:nvSpPr>
        <p:spPr>
          <a:xfrm>
            <a:off x="511908" y="2801161"/>
            <a:ext cx="5181599" cy="523220"/>
          </a:xfrm>
          <a:prstGeom prst="rect">
            <a:avLst/>
          </a:prstGeom>
          <a:noFill/>
        </p:spPr>
        <p:txBody>
          <a:bodyPr wrap="square" rtlCol="0">
            <a:spAutoFit/>
          </a:bodyPr>
          <a:lstStyle/>
          <a:p>
            <a:r>
              <a:rPr lang="en-US" altLang="ko-KR" sz="2800" dirty="0" err="1">
                <a:solidFill>
                  <a:schemeClr val="bg1"/>
                </a:solidFill>
                <a:latin typeface="Bookman Old Style" panose="02050604050505020204" pitchFamily="18" charset="0"/>
              </a:rPr>
              <a:t>no_family_history_dataset</a:t>
            </a:r>
            <a:endParaRPr lang="ko-KR" altLang="en-US" sz="2800" dirty="0">
              <a:solidFill>
                <a:schemeClr val="bg1"/>
              </a:solidFill>
              <a:latin typeface="Bookman Old Style" panose="02050604050505020204" pitchFamily="18" charset="0"/>
            </a:endParaRPr>
          </a:p>
        </p:txBody>
      </p:sp>
      <p:sp>
        <p:nvSpPr>
          <p:cNvPr id="5" name="TextBox 4">
            <a:extLst>
              <a:ext uri="{FF2B5EF4-FFF2-40B4-BE49-F238E27FC236}">
                <a16:creationId xmlns:a16="http://schemas.microsoft.com/office/drawing/2014/main" id="{22CF2B0D-5EDD-0F15-C9B7-FCFF490C26AC}"/>
              </a:ext>
            </a:extLst>
          </p:cNvPr>
          <p:cNvSpPr txBox="1"/>
          <p:nvPr/>
        </p:nvSpPr>
        <p:spPr>
          <a:xfrm>
            <a:off x="7107440" y="2801161"/>
            <a:ext cx="6360160" cy="523220"/>
          </a:xfrm>
          <a:prstGeom prst="rect">
            <a:avLst/>
          </a:prstGeom>
          <a:noFill/>
        </p:spPr>
        <p:txBody>
          <a:bodyPr wrap="square">
            <a:spAutoFit/>
          </a:bodyPr>
          <a:lstStyle/>
          <a:p>
            <a:r>
              <a:rPr lang="en-US" altLang="ko-KR" sz="2800" dirty="0" err="1">
                <a:solidFill>
                  <a:schemeClr val="bg1"/>
                </a:solidFill>
                <a:latin typeface="Bookman Old Style" panose="02050604050505020204" pitchFamily="18" charset="0"/>
              </a:rPr>
              <a:t>family_history_dataset</a:t>
            </a:r>
            <a:endParaRPr lang="ko-KR" altLang="en-US" sz="2800" dirty="0">
              <a:solidFill>
                <a:schemeClr val="bg1"/>
              </a:solidFill>
              <a:latin typeface="Bookman Old Style" panose="02050604050505020204" pitchFamily="18" charset="0"/>
            </a:endParaRPr>
          </a:p>
        </p:txBody>
      </p:sp>
      <p:sp>
        <p:nvSpPr>
          <p:cNvPr id="7" name="TextBox 6">
            <a:extLst>
              <a:ext uri="{FF2B5EF4-FFF2-40B4-BE49-F238E27FC236}">
                <a16:creationId xmlns:a16="http://schemas.microsoft.com/office/drawing/2014/main" id="{D9E14D63-E886-0887-BEF7-12C67217D20A}"/>
              </a:ext>
            </a:extLst>
          </p:cNvPr>
          <p:cNvSpPr txBox="1"/>
          <p:nvPr/>
        </p:nvSpPr>
        <p:spPr>
          <a:xfrm>
            <a:off x="183659" y="3935467"/>
            <a:ext cx="5509847" cy="2431435"/>
          </a:xfrm>
          <a:prstGeom prst="rect">
            <a:avLst/>
          </a:prstGeom>
          <a:noFill/>
        </p:spPr>
        <p:txBody>
          <a:bodyPr wrap="square" rtlCol="0">
            <a:spAutoFit/>
          </a:bodyPr>
          <a:lstStyle/>
          <a:p>
            <a:pPr algn="ctr"/>
            <a:r>
              <a:rPr lang="en-US" altLang="ko-KR" sz="3600" dirty="0" err="1">
                <a:solidFill>
                  <a:schemeClr val="bg1"/>
                </a:solidFill>
                <a:latin typeface="Bookman Old Style" panose="02050604050505020204" pitchFamily="18" charset="0"/>
              </a:rPr>
              <a:t>family_history</a:t>
            </a:r>
            <a:r>
              <a:rPr lang="en-US" altLang="ko-KR" sz="3600" dirty="0">
                <a:solidFill>
                  <a:schemeClr val="bg1"/>
                </a:solidFill>
                <a:latin typeface="Bookman Old Style" panose="02050604050505020204" pitchFamily="18" charset="0"/>
              </a:rPr>
              <a:t> =</a:t>
            </a:r>
          </a:p>
          <a:p>
            <a:pPr algn="ctr"/>
            <a:endParaRPr lang="en-US" altLang="ko-KR" sz="36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0</a:t>
            </a:r>
            <a:endParaRPr lang="ko-KR" altLang="en-US" sz="8000" dirty="0">
              <a:solidFill>
                <a:schemeClr val="bg1"/>
              </a:solidFill>
              <a:latin typeface="Bookman Old Style" panose="02050604050505020204" pitchFamily="18" charset="0"/>
            </a:endParaRPr>
          </a:p>
        </p:txBody>
      </p:sp>
      <p:sp>
        <p:nvSpPr>
          <p:cNvPr id="9" name="TextBox 8">
            <a:extLst>
              <a:ext uri="{FF2B5EF4-FFF2-40B4-BE49-F238E27FC236}">
                <a16:creationId xmlns:a16="http://schemas.microsoft.com/office/drawing/2014/main" id="{CAE9D4A7-447C-C456-DFE4-B81C14FE6A5D}"/>
              </a:ext>
            </a:extLst>
          </p:cNvPr>
          <p:cNvSpPr txBox="1"/>
          <p:nvPr/>
        </p:nvSpPr>
        <p:spPr>
          <a:xfrm>
            <a:off x="4935416" y="4056182"/>
            <a:ext cx="7948246" cy="2154436"/>
          </a:xfrm>
          <a:prstGeom prst="rect">
            <a:avLst/>
          </a:prstGeom>
          <a:noFill/>
        </p:spPr>
        <p:txBody>
          <a:bodyPr wrap="square">
            <a:spAutoFit/>
          </a:bodyPr>
          <a:lstStyle/>
          <a:p>
            <a:pPr algn="ctr"/>
            <a:r>
              <a:rPr lang="en-US" altLang="ko-KR" sz="3600" dirty="0" err="1">
                <a:solidFill>
                  <a:schemeClr val="bg1"/>
                </a:solidFill>
                <a:latin typeface="Bookman Old Style" panose="02050604050505020204" pitchFamily="18" charset="0"/>
              </a:rPr>
              <a:t>family_history</a:t>
            </a:r>
            <a:r>
              <a:rPr lang="en-US" altLang="ko-KR" sz="3600" dirty="0">
                <a:solidFill>
                  <a:schemeClr val="bg1"/>
                </a:solidFill>
                <a:latin typeface="Bookman Old Style" panose="02050604050505020204" pitchFamily="18" charset="0"/>
              </a:rPr>
              <a:t> =</a:t>
            </a:r>
          </a:p>
          <a:p>
            <a:pPr algn="ctr"/>
            <a:endParaRPr lang="en-US" altLang="ko-KR" sz="18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1</a:t>
            </a:r>
            <a:endParaRPr lang="ko-KR" altLang="en-US" sz="8000" dirty="0">
              <a:solidFill>
                <a:schemeClr val="bg1"/>
              </a:solidFill>
              <a:latin typeface="Bookman Old Style" panose="02050604050505020204" pitchFamily="18" charset="0"/>
            </a:endParaRPr>
          </a:p>
        </p:txBody>
      </p:sp>
      <p:cxnSp>
        <p:nvCxnSpPr>
          <p:cNvPr id="11" name="Straight Arrow Connector 10">
            <a:extLst>
              <a:ext uri="{FF2B5EF4-FFF2-40B4-BE49-F238E27FC236}">
                <a16:creationId xmlns:a16="http://schemas.microsoft.com/office/drawing/2014/main" id="{37F30D26-9C3B-0A7C-42F7-F396CB208035}"/>
              </a:ext>
            </a:extLst>
          </p:cNvPr>
          <p:cNvCxnSpPr/>
          <p:nvPr/>
        </p:nvCxnSpPr>
        <p:spPr>
          <a:xfrm flipH="1">
            <a:off x="2649415" y="1702802"/>
            <a:ext cx="1155896" cy="56270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EB003A6-0B89-1CAC-094F-69E623F6CB32}"/>
              </a:ext>
            </a:extLst>
          </p:cNvPr>
          <p:cNvCxnSpPr>
            <a:cxnSpLocks/>
          </p:cNvCxnSpPr>
          <p:nvPr/>
        </p:nvCxnSpPr>
        <p:spPr>
          <a:xfrm>
            <a:off x="7406642" y="1609712"/>
            <a:ext cx="1059766" cy="65579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746DAD66-10F7-730F-11A6-1B6A32F30863}"/>
              </a:ext>
            </a:extLst>
          </p:cNvPr>
          <p:cNvSpPr/>
          <p:nvPr/>
        </p:nvSpPr>
        <p:spPr>
          <a:xfrm>
            <a:off x="70651" y="-2352128"/>
            <a:ext cx="12050698" cy="11562256"/>
          </a:xfrm>
          <a:prstGeom prst="ellipse">
            <a:avLst/>
          </a:prstGeom>
          <a:solidFill>
            <a:srgbClr val="7ACAF2">
              <a:alpha val="0"/>
            </a:srgbClr>
          </a:solidFill>
          <a:ln w="571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6479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FD2E3-AD01-07C6-A329-E0D5D103DE19}"/>
              </a:ext>
            </a:extLst>
          </p:cNvPr>
          <p:cNvSpPr txBox="1"/>
          <p:nvPr/>
        </p:nvSpPr>
        <p:spPr>
          <a:xfrm>
            <a:off x="4865226" y="243068"/>
            <a:ext cx="3102015" cy="1323439"/>
          </a:xfrm>
          <a:prstGeom prst="rect">
            <a:avLst/>
          </a:prstGeom>
          <a:noFill/>
        </p:spPr>
        <p:txBody>
          <a:bodyPr wrap="square" rtlCol="0">
            <a:spAutoFit/>
          </a:bodyPr>
          <a:lstStyle/>
          <a:p>
            <a:r>
              <a:rPr lang="en-US" altLang="ko-KR" sz="8000" dirty="0">
                <a:solidFill>
                  <a:schemeClr val="bg1"/>
                </a:solidFill>
                <a:latin typeface="Arabic Typesetting" panose="03020402040406030203" pitchFamily="66" charset="-78"/>
                <a:cs typeface="Arabic Typesetting" panose="03020402040406030203" pitchFamily="66" charset="-78"/>
              </a:rPr>
              <a:t>Tidying</a:t>
            </a:r>
            <a:endParaRPr lang="ko-KR" altLang="en-US" sz="8000" dirty="0">
              <a:solidFill>
                <a:schemeClr val="bg1"/>
              </a:solidFill>
              <a:latin typeface="Arabic Typesetting" panose="03020402040406030203" pitchFamily="66" charset="-78"/>
              <a:cs typeface="Arabic Typesetting" panose="03020402040406030203" pitchFamily="66" charset="-78"/>
            </a:endParaRPr>
          </a:p>
        </p:txBody>
      </p:sp>
      <p:sp>
        <p:nvSpPr>
          <p:cNvPr id="4" name="TextBox 3">
            <a:extLst>
              <a:ext uri="{FF2B5EF4-FFF2-40B4-BE49-F238E27FC236}">
                <a16:creationId xmlns:a16="http://schemas.microsoft.com/office/drawing/2014/main" id="{FCA9D573-AD40-C120-8A0B-CF1266525A0E}"/>
              </a:ext>
            </a:extLst>
          </p:cNvPr>
          <p:cNvSpPr txBox="1"/>
          <p:nvPr/>
        </p:nvSpPr>
        <p:spPr>
          <a:xfrm>
            <a:off x="912154" y="1875423"/>
            <a:ext cx="4570839" cy="4401205"/>
          </a:xfrm>
          <a:prstGeom prst="rect">
            <a:avLst/>
          </a:prstGeom>
          <a:noFill/>
        </p:spPr>
        <p:txBody>
          <a:bodyPr wrap="square">
            <a:spAutoFit/>
          </a:bodyPr>
          <a:lstStyle/>
          <a:p>
            <a:r>
              <a:rPr lang="ko-KR" altLang="en-US" sz="2800" dirty="0">
                <a:solidFill>
                  <a:schemeClr val="bg1"/>
                </a:solidFill>
                <a:latin typeface="Calibri" panose="020F0502020204030204" pitchFamily="34" charset="0"/>
                <a:cs typeface="Calibri" panose="020F0502020204030204" pitchFamily="34" charset="0"/>
              </a:rPr>
              <a:t>```{</a:t>
            </a:r>
            <a:r>
              <a:rPr lang="ko-KR" altLang="en-US" sz="2800" dirty="0" err="1">
                <a:solidFill>
                  <a:schemeClr val="bg1"/>
                </a:solidFill>
                <a:latin typeface="Calibri" panose="020F0502020204030204" pitchFamily="34" charset="0"/>
                <a:cs typeface="Calibri" panose="020F0502020204030204" pitchFamily="34" charset="0"/>
              </a:rPr>
              <a:t>r</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err="1">
                <a:solidFill>
                  <a:schemeClr val="bg1"/>
                </a:solidFill>
                <a:latin typeface="Calibri" panose="020F0502020204030204" pitchFamily="34" charset="0"/>
                <a:cs typeface="Calibri" panose="020F0502020204030204" pitchFamily="34" charset="0"/>
              </a:rPr>
              <a:t>untidied_dataset</a:t>
            </a:r>
            <a:r>
              <a:rPr lang="ko-KR" altLang="en-US" sz="2800" dirty="0">
                <a:solidFill>
                  <a:schemeClr val="bg1"/>
                </a:solidFill>
                <a:latin typeface="Calibri" panose="020F0502020204030204" pitchFamily="34" charset="0"/>
                <a:cs typeface="Calibri" panose="020F0502020204030204" pitchFamily="34" charset="0"/>
              </a:rPr>
              <a:t> &lt;- </a:t>
            </a:r>
            <a:r>
              <a:rPr lang="ko-KR" altLang="en-US" sz="2800" dirty="0" err="1">
                <a:solidFill>
                  <a:schemeClr val="bg1"/>
                </a:solidFill>
                <a:latin typeface="Calibri" panose="020F0502020204030204" pitchFamily="34" charset="0"/>
                <a:cs typeface="Calibri" panose="020F0502020204030204" pitchFamily="34" charset="0"/>
              </a:rPr>
              <a:t>untidied_dataset</a:t>
            </a:r>
            <a:r>
              <a:rPr lang="ko-KR" altLang="en-US" sz="2800" dirty="0">
                <a:solidFill>
                  <a:schemeClr val="bg1"/>
                </a:solidFill>
                <a:latin typeface="Calibri" panose="020F0502020204030204" pitchFamily="34" charset="0"/>
                <a:cs typeface="Calibri" panose="020F0502020204030204" pitchFamily="34" charset="0"/>
              </a:rPr>
              <a:t> %&gt;%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err="1">
                <a:solidFill>
                  <a:srgbClr val="CDAAFE"/>
                </a:solidFill>
                <a:latin typeface="Calibri" panose="020F0502020204030204" pitchFamily="34" charset="0"/>
                <a:cs typeface="Calibri" panose="020F0502020204030204" pitchFamily="34" charset="0"/>
              </a:rPr>
              <a:t>select</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a:t>
            </a:r>
            <a:r>
              <a:rPr lang="ko-KR" altLang="en-US" sz="2800" dirty="0">
                <a:solidFill>
                  <a:srgbClr val="CDAAFE"/>
                </a:solidFill>
                <a:latin typeface="Calibri" panose="020F0502020204030204" pitchFamily="34" charset="0"/>
                <a:cs typeface="Calibri" panose="020F0502020204030204" pitchFamily="34" charset="0"/>
              </a:rPr>
              <a:t>Family </a:t>
            </a:r>
            <a:r>
              <a:rPr lang="ko-KR" altLang="en-US" sz="2800" dirty="0" err="1">
                <a:solidFill>
                  <a:srgbClr val="CDAAFE"/>
                </a:solidFill>
                <a:latin typeface="Calibri" panose="020F0502020204030204" pitchFamily="34" charset="0"/>
                <a:cs typeface="Calibri" panose="020F0502020204030204" pitchFamily="34" charset="0"/>
              </a:rPr>
              <a:t>History</a:t>
            </a:r>
            <a:r>
              <a:rPr lang="ko-KR" altLang="en-US" sz="2800" dirty="0">
                <a:solidFill>
                  <a:srgbClr val="CDAAFE"/>
                </a:solidFill>
                <a:latin typeface="Calibri" panose="020F0502020204030204" pitchFamily="34" charset="0"/>
                <a:cs typeface="Calibri" panose="020F0502020204030204" pitchFamily="34" charset="0"/>
              </a:rPr>
              <a:t>`,</a:t>
            </a:r>
            <a:endParaRPr lang="en-US" altLang="ko-KR" sz="2800" dirty="0">
              <a:solidFill>
                <a:srgbClr val="CDAAFE"/>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Exercise</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Hours</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Per</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Week</a:t>
            </a:r>
            <a:r>
              <a:rPr lang="ko-KR" altLang="en-US" sz="2800" dirty="0">
                <a:solidFill>
                  <a:srgbClr val="CDAAFE"/>
                </a:solidFill>
                <a:latin typeface="Calibri" panose="020F0502020204030204" pitchFamily="34" charset="0"/>
                <a:cs typeface="Calibri" panose="020F0502020204030204" pitchFamily="34" charset="0"/>
              </a:rPr>
              <a:t>`,</a:t>
            </a:r>
            <a:endParaRPr lang="en-US" altLang="ko-KR" sz="2800" dirty="0">
              <a:solidFill>
                <a:srgbClr val="CDAAFE"/>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Stress</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Level</a:t>
            </a:r>
            <a:r>
              <a:rPr lang="ko-KR" altLang="en-US" sz="2800" dirty="0">
                <a:solidFill>
                  <a:srgbClr val="CDAAFE"/>
                </a:solidFill>
                <a:latin typeface="Calibri" panose="020F0502020204030204" pitchFamily="34" charset="0"/>
                <a:cs typeface="Calibri" panose="020F0502020204030204" pitchFamily="34" charset="0"/>
              </a:rPr>
              <a:t>`, </a:t>
            </a:r>
            <a:endParaRPr lang="en-US" altLang="ko-KR" sz="2800" dirty="0">
              <a:solidFill>
                <a:srgbClr val="CDAAFE"/>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Sleep</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Hours</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Per</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Day</a:t>
            </a:r>
            <a:r>
              <a:rPr lang="ko-KR" altLang="en-US" sz="2800" dirty="0">
                <a:solidFill>
                  <a:srgbClr val="CDAAFE"/>
                </a:solidFill>
                <a:latin typeface="Calibri" panose="020F0502020204030204" pitchFamily="34" charset="0"/>
                <a:cs typeface="Calibri" panose="020F0502020204030204" pitchFamily="34" charset="0"/>
              </a:rPr>
              <a:t>`,</a:t>
            </a:r>
            <a:endParaRPr lang="en-US" altLang="ko-KR" sz="2800" dirty="0">
              <a:solidFill>
                <a:srgbClr val="CDAAFE"/>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Heart</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Attack</a:t>
            </a:r>
            <a:r>
              <a:rPr lang="ko-KR" altLang="en-US" sz="2800" dirty="0">
                <a:solidFill>
                  <a:srgbClr val="CDAAFE"/>
                </a:solidFill>
                <a:latin typeface="Calibri" panose="020F0502020204030204" pitchFamily="34" charset="0"/>
                <a:cs typeface="Calibri" panose="020F0502020204030204" pitchFamily="34" charset="0"/>
              </a:rPr>
              <a:t> </a:t>
            </a:r>
            <a:r>
              <a:rPr lang="ko-KR" altLang="en-US" sz="2800" dirty="0" err="1">
                <a:solidFill>
                  <a:srgbClr val="CDAAFE"/>
                </a:solidFill>
                <a:latin typeface="Calibri" panose="020F0502020204030204" pitchFamily="34" charset="0"/>
                <a:cs typeface="Calibri" panose="020F0502020204030204" pitchFamily="34" charset="0"/>
              </a:rPr>
              <a:t>Risk</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718469D-5FDF-F757-A14C-17998F089E23}"/>
              </a:ext>
            </a:extLst>
          </p:cNvPr>
          <p:cNvSpPr txBox="1"/>
          <p:nvPr/>
        </p:nvSpPr>
        <p:spPr>
          <a:xfrm>
            <a:off x="13903569" y="1307653"/>
            <a:ext cx="6096000" cy="5078313"/>
          </a:xfrm>
          <a:prstGeom prst="rect">
            <a:avLst/>
          </a:prstGeom>
          <a:noFill/>
        </p:spPr>
        <p:txBody>
          <a:bodyPr wrap="square">
            <a:spAutoFit/>
          </a:bodyPr>
          <a:lstStyle/>
          <a:p>
            <a:r>
              <a:rPr lang="ko-KR" altLang="en-US" dirty="0">
                <a:solidFill>
                  <a:schemeClr val="bg1"/>
                </a:solidFill>
              </a:rPr>
              <a:t>`</a:t>
            </a:r>
            <a:r>
              <a:rPr lang="ko-KR" altLang="en-US" sz="1800" dirty="0">
                <a:solidFill>
                  <a:schemeClr val="bg1"/>
                </a:solidFill>
              </a:rPr>
              <a:t>``{</a:t>
            </a:r>
            <a:r>
              <a:rPr lang="ko-KR" altLang="en-US" sz="1800" dirty="0" err="1">
                <a:solidFill>
                  <a:schemeClr val="bg1"/>
                </a:solidFill>
              </a:rPr>
              <a:t>r</a:t>
            </a:r>
            <a:r>
              <a:rPr lang="ko-KR" altLang="en-US" sz="1800" dirty="0">
                <a:solidFill>
                  <a:schemeClr val="bg1"/>
                </a:solidFill>
              </a:rPr>
              <a:t>}</a:t>
            </a:r>
            <a:endParaRPr lang="en-US" altLang="ko-KR" sz="1800" dirty="0">
              <a:solidFill>
                <a:schemeClr val="bg1"/>
              </a:solidFill>
            </a:endParaRPr>
          </a:p>
          <a:p>
            <a:r>
              <a:rPr lang="ko-KR" altLang="en-US" sz="1800" dirty="0" err="1">
                <a:solidFill>
                  <a:schemeClr val="bg1"/>
                </a:solidFill>
              </a:rPr>
              <a:t>untidied_dataset</a:t>
            </a:r>
            <a:r>
              <a:rPr lang="ko-KR" altLang="en-US" sz="1800" dirty="0">
                <a:solidFill>
                  <a:schemeClr val="bg1"/>
                </a:solidFill>
              </a:rPr>
              <a:t> &lt;- </a:t>
            </a:r>
            <a:r>
              <a:rPr lang="ko-KR" altLang="en-US" sz="1800" dirty="0" err="1">
                <a:solidFill>
                  <a:schemeClr val="bg1"/>
                </a:solidFill>
              </a:rPr>
              <a:t>untidied_dataset</a:t>
            </a:r>
            <a:r>
              <a:rPr lang="ko-KR" altLang="en-US" sz="1800" dirty="0">
                <a:solidFill>
                  <a:schemeClr val="bg1"/>
                </a:solidFill>
              </a:rPr>
              <a:t> %&gt;%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rename</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heart_attack_risk</a:t>
            </a:r>
            <a:r>
              <a:rPr lang="ko-KR" altLang="en-US" sz="1800" dirty="0">
                <a:solidFill>
                  <a:srgbClr val="CDAAFE"/>
                </a:solidFill>
              </a:rPr>
              <a:t> </a:t>
            </a:r>
            <a:r>
              <a:rPr lang="ko-KR" altLang="en-US" sz="1800" dirty="0">
                <a:solidFill>
                  <a:schemeClr val="bg1"/>
                </a:solidFill>
              </a:rPr>
              <a:t>= "</a:t>
            </a:r>
            <a:r>
              <a:rPr lang="ko-KR" altLang="en-US" sz="1800" dirty="0" err="1">
                <a:solidFill>
                  <a:schemeClr val="bg1"/>
                </a:solidFill>
              </a:rPr>
              <a:t>Heart</a:t>
            </a:r>
            <a:r>
              <a:rPr lang="ko-KR" altLang="en-US" sz="1800" dirty="0">
                <a:solidFill>
                  <a:schemeClr val="bg1"/>
                </a:solidFill>
              </a:rPr>
              <a:t> </a:t>
            </a:r>
            <a:r>
              <a:rPr lang="ko-KR" altLang="en-US" sz="1800" dirty="0" err="1">
                <a:solidFill>
                  <a:schemeClr val="bg1"/>
                </a:solidFill>
              </a:rPr>
              <a:t>Attack</a:t>
            </a:r>
            <a:r>
              <a:rPr lang="ko-KR" altLang="en-US" sz="1800" dirty="0">
                <a:solidFill>
                  <a:schemeClr val="bg1"/>
                </a:solidFill>
              </a:rPr>
              <a:t> </a:t>
            </a:r>
            <a:r>
              <a:rPr lang="ko-KR" altLang="en-US" sz="1800" dirty="0" err="1">
                <a:solidFill>
                  <a:schemeClr val="bg1"/>
                </a:solidFill>
              </a:rPr>
              <a:t>Risk</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blood_pressure</a:t>
            </a:r>
            <a:r>
              <a:rPr lang="ko-KR" altLang="en-US" sz="1800" dirty="0">
                <a:solidFill>
                  <a:schemeClr val="bg1"/>
                </a:solidFill>
              </a:rPr>
              <a:t> = "</a:t>
            </a:r>
            <a:r>
              <a:rPr lang="ko-KR" altLang="en-US" sz="1800" dirty="0" err="1">
                <a:solidFill>
                  <a:schemeClr val="bg1"/>
                </a:solidFill>
              </a:rPr>
              <a:t>Blood</a:t>
            </a:r>
            <a:r>
              <a:rPr lang="ko-KR" altLang="en-US" sz="1800" dirty="0">
                <a:solidFill>
                  <a:schemeClr val="bg1"/>
                </a:solidFill>
              </a:rPr>
              <a:t> </a:t>
            </a:r>
            <a:r>
              <a:rPr lang="ko-KR" altLang="en-US" sz="1800" dirty="0" err="1">
                <a:solidFill>
                  <a:schemeClr val="bg1"/>
                </a:solidFill>
              </a:rPr>
              <a:t>Pressure</a:t>
            </a:r>
            <a:r>
              <a:rPr lang="ko-KR" altLang="en-US" sz="1800" dirty="0">
                <a:solidFill>
                  <a:schemeClr val="bg1"/>
                </a:solidFill>
              </a:rPr>
              <a:t>", </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heart_rate</a:t>
            </a:r>
            <a:r>
              <a:rPr lang="ko-KR" altLang="en-US" sz="1800" dirty="0">
                <a:solidFill>
                  <a:schemeClr val="bg1"/>
                </a:solidFill>
              </a:rPr>
              <a:t> = "</a:t>
            </a:r>
            <a:r>
              <a:rPr lang="ko-KR" altLang="en-US" sz="1800" dirty="0" err="1">
                <a:solidFill>
                  <a:schemeClr val="bg1"/>
                </a:solidFill>
              </a:rPr>
              <a:t>Heart</a:t>
            </a:r>
            <a:r>
              <a:rPr lang="ko-KR" altLang="en-US" sz="1800" dirty="0">
                <a:solidFill>
                  <a:schemeClr val="bg1"/>
                </a:solidFill>
              </a:rPr>
              <a:t> </a:t>
            </a:r>
            <a:r>
              <a:rPr lang="ko-KR" altLang="en-US" sz="1800" dirty="0" err="1">
                <a:solidFill>
                  <a:schemeClr val="bg1"/>
                </a:solidFill>
              </a:rPr>
              <a:t>Rate</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family_history</a:t>
            </a:r>
            <a:r>
              <a:rPr lang="ko-KR" altLang="en-US" sz="1800" dirty="0">
                <a:solidFill>
                  <a:srgbClr val="CDAAFE"/>
                </a:solidFill>
              </a:rPr>
              <a:t> </a:t>
            </a:r>
            <a:r>
              <a:rPr lang="ko-KR" altLang="en-US" sz="1800" dirty="0">
                <a:solidFill>
                  <a:schemeClr val="bg1"/>
                </a:solidFill>
              </a:rPr>
              <a:t>= "Family </a:t>
            </a:r>
            <a:r>
              <a:rPr lang="ko-KR" altLang="en-US" sz="1800" dirty="0" err="1">
                <a:solidFill>
                  <a:schemeClr val="bg1"/>
                </a:solidFill>
              </a:rPr>
              <a:t>History</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exercise_hrs_week</a:t>
            </a:r>
            <a:r>
              <a:rPr lang="ko-KR" altLang="en-US" sz="1800" dirty="0">
                <a:solidFill>
                  <a:srgbClr val="CDAAFE"/>
                </a:solidFill>
              </a:rPr>
              <a:t> </a:t>
            </a:r>
            <a:r>
              <a:rPr lang="ko-KR" altLang="en-US" sz="1800" dirty="0">
                <a:solidFill>
                  <a:schemeClr val="bg1"/>
                </a:solidFill>
              </a:rPr>
              <a:t>= "</a:t>
            </a:r>
            <a:r>
              <a:rPr lang="ko-KR" altLang="en-US" sz="1800" dirty="0" err="1">
                <a:solidFill>
                  <a:schemeClr val="bg1"/>
                </a:solidFill>
              </a:rPr>
              <a:t>Exercise</a:t>
            </a:r>
            <a:r>
              <a:rPr lang="ko-KR" altLang="en-US" sz="1800" dirty="0">
                <a:solidFill>
                  <a:schemeClr val="bg1"/>
                </a:solidFill>
              </a:rPr>
              <a:t> </a:t>
            </a:r>
            <a:r>
              <a:rPr lang="ko-KR" altLang="en-US" sz="1800" dirty="0" err="1">
                <a:solidFill>
                  <a:schemeClr val="bg1"/>
                </a:solidFill>
              </a:rPr>
              <a:t>Hours</a:t>
            </a:r>
            <a:r>
              <a:rPr lang="ko-KR" altLang="en-US" sz="1800" dirty="0">
                <a:solidFill>
                  <a:schemeClr val="bg1"/>
                </a:solidFill>
              </a:rPr>
              <a:t> </a:t>
            </a:r>
            <a:r>
              <a:rPr lang="ko-KR" altLang="en-US" sz="1800" dirty="0" err="1">
                <a:solidFill>
                  <a:schemeClr val="bg1"/>
                </a:solidFill>
              </a:rPr>
              <a:t>Per</a:t>
            </a:r>
            <a:r>
              <a:rPr lang="ko-KR" altLang="en-US" sz="1800" dirty="0">
                <a:solidFill>
                  <a:schemeClr val="bg1"/>
                </a:solidFill>
              </a:rPr>
              <a:t> </a:t>
            </a:r>
            <a:r>
              <a:rPr lang="ko-KR" altLang="en-US" sz="1800" dirty="0" err="1">
                <a:solidFill>
                  <a:schemeClr val="bg1"/>
                </a:solidFill>
              </a:rPr>
              <a:t>Week</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stress_level</a:t>
            </a:r>
            <a:r>
              <a:rPr lang="ko-KR" altLang="en-US" sz="1800" dirty="0">
                <a:solidFill>
                  <a:srgbClr val="CDAAFE"/>
                </a:solidFill>
              </a:rPr>
              <a:t> </a:t>
            </a:r>
            <a:r>
              <a:rPr lang="ko-KR" altLang="en-US" sz="1800" dirty="0">
                <a:solidFill>
                  <a:schemeClr val="bg1"/>
                </a:solidFill>
              </a:rPr>
              <a:t>= "</a:t>
            </a:r>
            <a:r>
              <a:rPr lang="ko-KR" altLang="en-US" sz="1800" dirty="0" err="1">
                <a:solidFill>
                  <a:schemeClr val="bg1"/>
                </a:solidFill>
              </a:rPr>
              <a:t>Stress</a:t>
            </a:r>
            <a:r>
              <a:rPr lang="ko-KR" altLang="en-US" sz="1800" dirty="0">
                <a:solidFill>
                  <a:schemeClr val="bg1"/>
                </a:solidFill>
              </a:rPr>
              <a:t> </a:t>
            </a:r>
            <a:r>
              <a:rPr lang="ko-KR" altLang="en-US" sz="1800" dirty="0" err="1">
                <a:solidFill>
                  <a:schemeClr val="bg1"/>
                </a:solidFill>
              </a:rPr>
              <a:t>Level</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sedentary_hrs_day</a:t>
            </a:r>
            <a:r>
              <a:rPr lang="ko-KR" altLang="en-US" sz="1800" dirty="0">
                <a:solidFill>
                  <a:schemeClr val="bg1"/>
                </a:solidFill>
              </a:rPr>
              <a:t> = "</a:t>
            </a:r>
            <a:r>
              <a:rPr lang="ko-KR" altLang="en-US" sz="1800" dirty="0" err="1">
                <a:solidFill>
                  <a:schemeClr val="bg1"/>
                </a:solidFill>
              </a:rPr>
              <a:t>Sedentary</a:t>
            </a:r>
            <a:r>
              <a:rPr lang="ko-KR" altLang="en-US" sz="1800" dirty="0">
                <a:solidFill>
                  <a:schemeClr val="bg1"/>
                </a:solidFill>
              </a:rPr>
              <a:t> </a:t>
            </a:r>
            <a:r>
              <a:rPr lang="ko-KR" altLang="en-US" sz="1800" dirty="0" err="1">
                <a:solidFill>
                  <a:schemeClr val="bg1"/>
                </a:solidFill>
              </a:rPr>
              <a:t>Hours</a:t>
            </a:r>
            <a:r>
              <a:rPr lang="ko-KR" altLang="en-US" sz="1800" dirty="0">
                <a:solidFill>
                  <a:schemeClr val="bg1"/>
                </a:solidFill>
              </a:rPr>
              <a:t> </a:t>
            </a:r>
            <a:r>
              <a:rPr lang="ko-KR" altLang="en-US" sz="1800" dirty="0" err="1">
                <a:solidFill>
                  <a:schemeClr val="bg1"/>
                </a:solidFill>
              </a:rPr>
              <a:t>Per</a:t>
            </a:r>
            <a:r>
              <a:rPr lang="ko-KR" altLang="en-US" sz="1800" dirty="0">
                <a:solidFill>
                  <a:schemeClr val="bg1"/>
                </a:solidFill>
              </a:rPr>
              <a:t> </a:t>
            </a:r>
            <a:r>
              <a:rPr lang="ko-KR" altLang="en-US" sz="1800" dirty="0" err="1">
                <a:solidFill>
                  <a:schemeClr val="bg1"/>
                </a:solidFill>
              </a:rPr>
              <a:t>Day</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physical_days_week</a:t>
            </a:r>
            <a:r>
              <a:rPr lang="ko-KR" altLang="en-US" sz="1800" dirty="0">
                <a:solidFill>
                  <a:schemeClr val="bg1"/>
                </a:solidFill>
              </a:rPr>
              <a:t> = "</a:t>
            </a:r>
            <a:r>
              <a:rPr lang="ko-KR" altLang="en-US" sz="1800" dirty="0" err="1">
                <a:solidFill>
                  <a:schemeClr val="bg1"/>
                </a:solidFill>
              </a:rPr>
              <a:t>Physical</a:t>
            </a:r>
            <a:r>
              <a:rPr lang="ko-KR" altLang="en-US" sz="1800" dirty="0">
                <a:solidFill>
                  <a:schemeClr val="bg1"/>
                </a:solidFill>
              </a:rPr>
              <a:t> </a:t>
            </a:r>
            <a:r>
              <a:rPr lang="ko-KR" altLang="en-US" sz="1800" dirty="0" err="1">
                <a:solidFill>
                  <a:schemeClr val="bg1"/>
                </a:solidFill>
              </a:rPr>
              <a:t>Activity</a:t>
            </a:r>
            <a:r>
              <a:rPr lang="ko-KR" altLang="en-US" sz="1800" dirty="0">
                <a:solidFill>
                  <a:schemeClr val="bg1"/>
                </a:solidFill>
              </a:rPr>
              <a:t> </a:t>
            </a:r>
            <a:r>
              <a:rPr lang="ko-KR" altLang="en-US" sz="1800" dirty="0" err="1">
                <a:solidFill>
                  <a:schemeClr val="bg1"/>
                </a:solidFill>
              </a:rPr>
              <a:t>Days</a:t>
            </a:r>
            <a:r>
              <a:rPr lang="ko-KR" altLang="en-US" sz="1800" dirty="0">
                <a:solidFill>
                  <a:schemeClr val="bg1"/>
                </a:solidFill>
              </a:rPr>
              <a:t> </a:t>
            </a:r>
            <a:r>
              <a:rPr lang="ko-KR" altLang="en-US" sz="1800" dirty="0" err="1">
                <a:solidFill>
                  <a:schemeClr val="bg1"/>
                </a:solidFill>
              </a:rPr>
              <a:t>Per</a:t>
            </a:r>
            <a:r>
              <a:rPr lang="ko-KR" altLang="en-US" sz="1800" dirty="0">
                <a:solidFill>
                  <a:schemeClr val="bg1"/>
                </a:solidFill>
              </a:rPr>
              <a:t> </a:t>
            </a:r>
            <a:r>
              <a:rPr lang="ko-KR" altLang="en-US" sz="1800" dirty="0" err="1">
                <a:solidFill>
                  <a:schemeClr val="bg1"/>
                </a:solidFill>
              </a:rPr>
              <a:t>Week</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rgbClr val="CDAAFE"/>
                </a:solidFill>
              </a:rPr>
              <a:t>sleep_hrs</a:t>
            </a:r>
            <a:r>
              <a:rPr lang="ko-KR" altLang="en-US" sz="1800" dirty="0">
                <a:solidFill>
                  <a:srgbClr val="CDAAFE"/>
                </a:solidFill>
              </a:rPr>
              <a:t> </a:t>
            </a:r>
            <a:r>
              <a:rPr lang="ko-KR" altLang="en-US" sz="1800" dirty="0">
                <a:solidFill>
                  <a:schemeClr val="bg1"/>
                </a:solidFill>
              </a:rPr>
              <a:t>= "</a:t>
            </a:r>
            <a:r>
              <a:rPr lang="ko-KR" altLang="en-US" sz="1800" dirty="0" err="1">
                <a:solidFill>
                  <a:schemeClr val="bg1"/>
                </a:solidFill>
              </a:rPr>
              <a:t>Sleep</a:t>
            </a:r>
            <a:r>
              <a:rPr lang="ko-KR" altLang="en-US" sz="1800" dirty="0">
                <a:solidFill>
                  <a:schemeClr val="bg1"/>
                </a:solidFill>
              </a:rPr>
              <a:t> </a:t>
            </a:r>
            <a:r>
              <a:rPr lang="ko-KR" altLang="en-US" sz="1800" dirty="0" err="1">
                <a:solidFill>
                  <a:schemeClr val="bg1"/>
                </a:solidFill>
              </a:rPr>
              <a:t>Hours</a:t>
            </a:r>
            <a:r>
              <a:rPr lang="ko-KR" altLang="en-US" sz="1800" dirty="0">
                <a:solidFill>
                  <a:schemeClr val="bg1"/>
                </a:solidFill>
              </a:rPr>
              <a:t> </a:t>
            </a:r>
            <a:r>
              <a:rPr lang="ko-KR" altLang="en-US" sz="1800" dirty="0" err="1">
                <a:solidFill>
                  <a:schemeClr val="bg1"/>
                </a:solidFill>
              </a:rPr>
              <a:t>Per</a:t>
            </a:r>
            <a:r>
              <a:rPr lang="ko-KR" altLang="en-US" sz="1800" dirty="0">
                <a:solidFill>
                  <a:schemeClr val="bg1"/>
                </a:solidFill>
              </a:rPr>
              <a:t> </a:t>
            </a:r>
            <a:r>
              <a:rPr lang="ko-KR" altLang="en-US" sz="1800" dirty="0" err="1">
                <a:solidFill>
                  <a:schemeClr val="bg1"/>
                </a:solidFill>
              </a:rPr>
              <a:t>Day</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age</a:t>
            </a:r>
            <a:r>
              <a:rPr lang="ko-KR" altLang="en-US" sz="1800" dirty="0">
                <a:solidFill>
                  <a:schemeClr val="bg1"/>
                </a:solidFill>
              </a:rPr>
              <a:t> = "</a:t>
            </a:r>
            <a:r>
              <a:rPr lang="ko-KR" altLang="en-US" sz="1800" dirty="0" err="1">
                <a:solidFill>
                  <a:schemeClr val="bg1"/>
                </a:solidFill>
              </a:rPr>
              <a:t>Age</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sex</a:t>
            </a:r>
            <a:r>
              <a:rPr lang="ko-KR" altLang="en-US" sz="1800" dirty="0">
                <a:solidFill>
                  <a:schemeClr val="bg1"/>
                </a:solidFill>
              </a:rPr>
              <a:t> = "</a:t>
            </a:r>
            <a:r>
              <a:rPr lang="ko-KR" altLang="en-US" sz="1800" dirty="0" err="1">
                <a:solidFill>
                  <a:schemeClr val="bg1"/>
                </a:solidFill>
              </a:rPr>
              <a:t>Sex</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cholesterol</a:t>
            </a:r>
            <a:r>
              <a:rPr lang="ko-KR" altLang="en-US" sz="1800" dirty="0">
                <a:solidFill>
                  <a:schemeClr val="bg1"/>
                </a:solidFill>
              </a:rPr>
              <a:t> = "</a:t>
            </a:r>
            <a:r>
              <a:rPr lang="ko-KR" altLang="en-US" sz="1800" dirty="0" err="1">
                <a:solidFill>
                  <a:schemeClr val="bg1"/>
                </a:solidFill>
              </a:rPr>
              <a:t>Cholesterol</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diet</a:t>
            </a:r>
            <a:r>
              <a:rPr lang="ko-KR" altLang="en-US" sz="1800" dirty="0">
                <a:solidFill>
                  <a:schemeClr val="bg1"/>
                </a:solidFill>
              </a:rPr>
              <a:t> = "</a:t>
            </a:r>
            <a:r>
              <a:rPr lang="ko-KR" altLang="en-US" sz="1800" dirty="0" err="1">
                <a:solidFill>
                  <a:schemeClr val="bg1"/>
                </a:solidFill>
              </a:rPr>
              <a:t>Diet</a:t>
            </a:r>
            <a:r>
              <a:rPr lang="ko-KR" altLang="en-US" sz="1800" dirty="0">
                <a:solidFill>
                  <a:schemeClr val="bg1"/>
                </a:solidFill>
              </a:rPr>
              <a:t>",</a:t>
            </a:r>
            <a:endParaRPr lang="en-US" altLang="ko-KR" sz="1800" dirty="0">
              <a:solidFill>
                <a:schemeClr val="bg1"/>
              </a:solidFill>
            </a:endParaRPr>
          </a:p>
          <a:p>
            <a:r>
              <a:rPr lang="ko-KR" altLang="en-US" sz="1800" dirty="0">
                <a:solidFill>
                  <a:schemeClr val="bg1"/>
                </a:solidFill>
              </a:rPr>
              <a:t>    </a:t>
            </a:r>
            <a:r>
              <a:rPr lang="ko-KR" altLang="en-US" sz="1800" dirty="0" err="1">
                <a:solidFill>
                  <a:schemeClr val="bg1"/>
                </a:solidFill>
              </a:rPr>
              <a:t>triglycerides</a:t>
            </a:r>
            <a:r>
              <a:rPr lang="ko-KR" altLang="en-US" sz="1800" dirty="0">
                <a:solidFill>
                  <a:schemeClr val="bg1"/>
                </a:solidFill>
              </a:rPr>
              <a:t> = "</a:t>
            </a:r>
            <a:r>
              <a:rPr lang="ko-KR" altLang="en-US" sz="1800" dirty="0" err="1">
                <a:solidFill>
                  <a:schemeClr val="bg1"/>
                </a:solidFill>
              </a:rPr>
              <a:t>Triglycerides</a:t>
            </a:r>
            <a:r>
              <a:rPr lang="ko-KR" altLang="en-US" sz="1800" dirty="0">
                <a:solidFill>
                  <a:schemeClr val="bg1"/>
                </a:solidFill>
              </a:rPr>
              <a:t>"  )</a:t>
            </a:r>
            <a:endParaRPr lang="en-US" altLang="ko-KR" sz="1800" dirty="0">
              <a:solidFill>
                <a:schemeClr val="bg1"/>
              </a:solidFill>
            </a:endParaRPr>
          </a:p>
          <a:p>
            <a:r>
              <a:rPr lang="ko-KR" altLang="en-US" sz="1800" dirty="0">
                <a:solidFill>
                  <a:schemeClr val="bg1"/>
                </a:solidFill>
              </a:rPr>
              <a:t>```</a:t>
            </a:r>
          </a:p>
        </p:txBody>
      </p:sp>
      <p:cxnSp>
        <p:nvCxnSpPr>
          <p:cNvPr id="5" name="Straight Arrow Connector 4">
            <a:extLst>
              <a:ext uri="{FF2B5EF4-FFF2-40B4-BE49-F238E27FC236}">
                <a16:creationId xmlns:a16="http://schemas.microsoft.com/office/drawing/2014/main" id="{C40BA128-7446-4200-62B9-A2E25A9A1898}"/>
              </a:ext>
            </a:extLst>
          </p:cNvPr>
          <p:cNvCxnSpPr>
            <a:cxnSpLocks/>
          </p:cNvCxnSpPr>
          <p:nvPr/>
        </p:nvCxnSpPr>
        <p:spPr>
          <a:xfrm flipH="1">
            <a:off x="3884786" y="3429000"/>
            <a:ext cx="1501059" cy="0"/>
          </a:xfrm>
          <a:prstGeom prst="straightConnector1">
            <a:avLst/>
          </a:prstGeom>
          <a:ln w="57150">
            <a:solidFill>
              <a:srgbClr val="FFFF06"/>
            </a:solidFill>
            <a:tailEnd type="triangle"/>
          </a:ln>
        </p:spPr>
        <p:style>
          <a:lnRef idx="2">
            <a:schemeClr val="accent1"/>
          </a:lnRef>
          <a:fillRef idx="0">
            <a:schemeClr val="accent1"/>
          </a:fillRef>
          <a:effectRef idx="1">
            <a:schemeClr val="accent1"/>
          </a:effectRef>
          <a:fontRef idx="minor">
            <a:schemeClr val="tx1"/>
          </a:fontRef>
        </p:style>
      </p:cxnSp>
      <p:sp>
        <p:nvSpPr>
          <p:cNvPr id="10" name="Right Brace 9">
            <a:extLst>
              <a:ext uri="{FF2B5EF4-FFF2-40B4-BE49-F238E27FC236}">
                <a16:creationId xmlns:a16="http://schemas.microsoft.com/office/drawing/2014/main" id="{58B33B68-9D07-6984-9FA6-89EA4B8CC5A8}"/>
              </a:ext>
            </a:extLst>
          </p:cNvPr>
          <p:cNvSpPr/>
          <p:nvPr/>
        </p:nvSpPr>
        <p:spPr>
          <a:xfrm>
            <a:off x="5482993" y="3789680"/>
            <a:ext cx="1005840" cy="2211214"/>
          </a:xfrm>
          <a:prstGeom prst="rightBrace">
            <a:avLst/>
          </a:prstGeom>
          <a:ln w="57150">
            <a:solidFill>
              <a:srgbClr val="FFEB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48E0C97-BEE4-0D9C-AF8E-B34D3193BACE}"/>
              </a:ext>
            </a:extLst>
          </p:cNvPr>
          <p:cNvSpPr txBox="1"/>
          <p:nvPr/>
        </p:nvSpPr>
        <p:spPr>
          <a:xfrm>
            <a:off x="6048674" y="3068320"/>
            <a:ext cx="3864207" cy="523220"/>
          </a:xfrm>
          <a:prstGeom prst="rect">
            <a:avLst/>
          </a:prstGeom>
          <a:noFill/>
        </p:spPr>
        <p:txBody>
          <a:bodyPr wrap="square" rtlCol="0">
            <a:spAutoFit/>
          </a:bodyPr>
          <a:lstStyle/>
          <a:p>
            <a:r>
              <a:rPr lang="en-US" altLang="ko-KR" sz="2800" dirty="0">
                <a:solidFill>
                  <a:srgbClr val="FEFF0A"/>
                </a:solidFill>
                <a:latin typeface="Calibri" panose="020F0502020204030204" pitchFamily="34" charset="0"/>
                <a:cs typeface="Calibri" panose="020F0502020204030204" pitchFamily="34" charset="0"/>
              </a:rPr>
              <a:t>Select function </a:t>
            </a:r>
            <a:endParaRPr lang="ko-KR" altLang="en-US" dirty="0">
              <a:solidFill>
                <a:srgbClr val="FEFF0A"/>
              </a:solidFill>
            </a:endParaRPr>
          </a:p>
        </p:txBody>
      </p:sp>
      <p:sp>
        <p:nvSpPr>
          <p:cNvPr id="12" name="TextBox 11">
            <a:extLst>
              <a:ext uri="{FF2B5EF4-FFF2-40B4-BE49-F238E27FC236}">
                <a16:creationId xmlns:a16="http://schemas.microsoft.com/office/drawing/2014/main" id="{3A0FC9E6-73A5-1FCB-AC16-11F4C780F011}"/>
              </a:ext>
            </a:extLst>
          </p:cNvPr>
          <p:cNvSpPr txBox="1"/>
          <p:nvPr/>
        </p:nvSpPr>
        <p:spPr>
          <a:xfrm>
            <a:off x="7190753" y="4633677"/>
            <a:ext cx="3095014" cy="523220"/>
          </a:xfrm>
          <a:prstGeom prst="rect">
            <a:avLst/>
          </a:prstGeom>
          <a:noFill/>
        </p:spPr>
        <p:txBody>
          <a:bodyPr wrap="none" rtlCol="0">
            <a:spAutoFit/>
          </a:bodyPr>
          <a:lstStyle/>
          <a:p>
            <a:r>
              <a:rPr lang="en-US" altLang="ko-KR" sz="2800" dirty="0">
                <a:solidFill>
                  <a:srgbClr val="FEFF0A"/>
                </a:solidFill>
                <a:latin typeface="Calibri" panose="020F0502020204030204" pitchFamily="34" charset="0"/>
                <a:cs typeface="Calibri" panose="020F0502020204030204" pitchFamily="34" charset="0"/>
              </a:rPr>
              <a:t>Variables of Interest</a:t>
            </a:r>
            <a:endParaRPr lang="ko-KR" altLang="en-US" dirty="0"/>
          </a:p>
        </p:txBody>
      </p:sp>
    </p:spTree>
    <p:extLst>
      <p:ext uri="{BB962C8B-B14F-4D97-AF65-F5344CB8AC3E}">
        <p14:creationId xmlns:p14="http://schemas.microsoft.com/office/powerpoint/2010/main" val="233024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71A15-1F98-7F09-2EE1-3CDC8A055C93}"/>
              </a:ext>
            </a:extLst>
          </p:cNvPr>
          <p:cNvSpPr txBox="1"/>
          <p:nvPr/>
        </p:nvSpPr>
        <p:spPr>
          <a:xfrm>
            <a:off x="643358" y="1645950"/>
            <a:ext cx="7779282" cy="3970318"/>
          </a:xfrm>
          <a:prstGeom prst="rect">
            <a:avLst/>
          </a:prstGeom>
          <a:noFill/>
        </p:spPr>
        <p:txBody>
          <a:bodyPr wrap="square">
            <a:spAutoFit/>
          </a:bodyPr>
          <a:lstStyle/>
          <a:p>
            <a:r>
              <a:rPr lang="ko-KR" altLang="en-US" sz="2800" dirty="0">
                <a:solidFill>
                  <a:schemeClr val="bg1"/>
                </a:solidFill>
              </a:rPr>
              <a:t>```{</a:t>
            </a:r>
            <a:r>
              <a:rPr lang="ko-KR" altLang="en-US" sz="2800" dirty="0" err="1">
                <a:solidFill>
                  <a:schemeClr val="bg1"/>
                </a:solidFill>
              </a:rPr>
              <a:t>r</a:t>
            </a:r>
            <a:r>
              <a:rPr lang="ko-KR" altLang="en-US" sz="2800" dirty="0">
                <a:solidFill>
                  <a:schemeClr val="bg1"/>
                </a:solidFill>
              </a:rPr>
              <a:t>}</a:t>
            </a:r>
            <a:endParaRPr lang="en-US" altLang="ko-KR" sz="2800" dirty="0">
              <a:solidFill>
                <a:schemeClr val="bg1"/>
              </a:solidFill>
            </a:endParaRPr>
          </a:p>
          <a:p>
            <a:r>
              <a:rPr lang="ko-KR" altLang="en-US" sz="2800" dirty="0" err="1">
                <a:solidFill>
                  <a:schemeClr val="bg1"/>
                </a:solidFill>
              </a:rPr>
              <a:t>untidied_dataset</a:t>
            </a:r>
            <a:r>
              <a:rPr lang="ko-KR" altLang="en-US" sz="2800" dirty="0">
                <a:solidFill>
                  <a:schemeClr val="bg1"/>
                </a:solidFill>
              </a:rPr>
              <a:t> &lt;- </a:t>
            </a:r>
            <a:r>
              <a:rPr lang="ko-KR" altLang="en-US" sz="2800" dirty="0" err="1">
                <a:solidFill>
                  <a:schemeClr val="bg1"/>
                </a:solidFill>
              </a:rPr>
              <a:t>untidied_dataset</a:t>
            </a:r>
            <a:r>
              <a:rPr lang="ko-KR" altLang="en-US" sz="2800" dirty="0">
                <a:solidFill>
                  <a:schemeClr val="bg1"/>
                </a:solidFill>
              </a:rPr>
              <a:t> %&gt;%</a:t>
            </a:r>
            <a:endParaRPr lang="en-US" altLang="ko-KR" sz="2800" dirty="0">
              <a:solidFill>
                <a:schemeClr val="bg1"/>
              </a:solidFill>
            </a:endParaRPr>
          </a:p>
          <a:p>
            <a:r>
              <a:rPr lang="ko-KR" altLang="en-US" sz="2800" dirty="0">
                <a:solidFill>
                  <a:schemeClr val="bg1"/>
                </a:solidFill>
              </a:rPr>
              <a:t>  </a:t>
            </a:r>
            <a:r>
              <a:rPr lang="ko-KR" altLang="en-US" sz="2800" dirty="0" err="1">
                <a:solidFill>
                  <a:srgbClr val="CDAAFE"/>
                </a:solidFill>
              </a:rPr>
              <a:t>rename</a:t>
            </a:r>
            <a:r>
              <a:rPr lang="ko-KR" altLang="en-US" sz="2800" dirty="0">
                <a:solidFill>
                  <a:schemeClr val="bg1"/>
                </a:solidFill>
              </a:rPr>
              <a:t>(</a:t>
            </a:r>
            <a:endParaRPr lang="en-US" altLang="ko-KR" sz="2800" dirty="0">
              <a:solidFill>
                <a:schemeClr val="bg1"/>
              </a:solidFill>
            </a:endParaRPr>
          </a:p>
          <a:p>
            <a:r>
              <a:rPr lang="ko-KR" altLang="en-US" sz="2800" dirty="0">
                <a:solidFill>
                  <a:schemeClr val="bg1"/>
                </a:solidFill>
              </a:rPr>
              <a:t>    </a:t>
            </a:r>
            <a:r>
              <a:rPr lang="ko-KR" altLang="en-US" sz="2800" dirty="0" err="1">
                <a:solidFill>
                  <a:srgbClr val="CDAAFE"/>
                </a:solidFill>
              </a:rPr>
              <a:t>heart_attack_risk</a:t>
            </a:r>
            <a:r>
              <a:rPr lang="ko-KR" altLang="en-US" sz="2800" dirty="0">
                <a:solidFill>
                  <a:srgbClr val="CDAAFE"/>
                </a:solidFill>
              </a:rPr>
              <a:t> </a:t>
            </a:r>
            <a:r>
              <a:rPr lang="ko-KR" altLang="en-US" sz="2800" dirty="0">
                <a:solidFill>
                  <a:schemeClr val="bg1"/>
                </a:solidFill>
              </a:rPr>
              <a:t>= "</a:t>
            </a:r>
            <a:r>
              <a:rPr lang="ko-KR" altLang="en-US" sz="2800" dirty="0" err="1">
                <a:solidFill>
                  <a:schemeClr val="bg1"/>
                </a:solidFill>
              </a:rPr>
              <a:t>Heart</a:t>
            </a:r>
            <a:r>
              <a:rPr lang="ko-KR" altLang="en-US" sz="2800" dirty="0">
                <a:solidFill>
                  <a:schemeClr val="bg1"/>
                </a:solidFill>
              </a:rPr>
              <a:t> </a:t>
            </a:r>
            <a:r>
              <a:rPr lang="ko-KR" altLang="en-US" sz="2800" dirty="0" err="1">
                <a:solidFill>
                  <a:schemeClr val="bg1"/>
                </a:solidFill>
              </a:rPr>
              <a:t>Attack</a:t>
            </a:r>
            <a:r>
              <a:rPr lang="ko-KR" altLang="en-US" sz="2800" dirty="0">
                <a:solidFill>
                  <a:schemeClr val="bg1"/>
                </a:solidFill>
              </a:rPr>
              <a:t> </a:t>
            </a:r>
            <a:r>
              <a:rPr lang="ko-KR" altLang="en-US" sz="2800" dirty="0" err="1">
                <a:solidFill>
                  <a:schemeClr val="bg1"/>
                </a:solidFill>
              </a:rPr>
              <a:t>Risk</a:t>
            </a:r>
            <a:r>
              <a:rPr lang="ko-KR" altLang="en-US" sz="2800" dirty="0">
                <a:solidFill>
                  <a:schemeClr val="bg1"/>
                </a:solidFill>
              </a:rPr>
              <a:t>",</a:t>
            </a:r>
            <a:endParaRPr lang="en-US" altLang="ko-KR" sz="2800" dirty="0">
              <a:solidFill>
                <a:schemeClr val="bg1"/>
              </a:solidFill>
            </a:endParaRPr>
          </a:p>
          <a:p>
            <a:r>
              <a:rPr lang="ko-KR" altLang="en-US" sz="2800" dirty="0">
                <a:solidFill>
                  <a:srgbClr val="CDAAFE"/>
                </a:solidFill>
              </a:rPr>
              <a:t>    </a:t>
            </a:r>
            <a:r>
              <a:rPr lang="ko-KR" altLang="en-US" sz="2800" dirty="0" err="1">
                <a:solidFill>
                  <a:srgbClr val="CDAAFE"/>
                </a:solidFill>
              </a:rPr>
              <a:t>family_history</a:t>
            </a:r>
            <a:r>
              <a:rPr lang="ko-KR" altLang="en-US" sz="2800" dirty="0">
                <a:solidFill>
                  <a:srgbClr val="CDAAFE"/>
                </a:solidFill>
              </a:rPr>
              <a:t> </a:t>
            </a:r>
            <a:r>
              <a:rPr lang="ko-KR" altLang="en-US" sz="2800" dirty="0">
                <a:solidFill>
                  <a:schemeClr val="bg1"/>
                </a:solidFill>
              </a:rPr>
              <a:t>= "Family </a:t>
            </a:r>
            <a:r>
              <a:rPr lang="ko-KR" altLang="en-US" sz="2800" dirty="0" err="1">
                <a:solidFill>
                  <a:schemeClr val="bg1"/>
                </a:solidFill>
              </a:rPr>
              <a:t>History</a:t>
            </a:r>
            <a:r>
              <a:rPr lang="ko-KR" altLang="en-US" sz="2800" dirty="0">
                <a:solidFill>
                  <a:schemeClr val="bg1"/>
                </a:solidFill>
              </a:rPr>
              <a:t>",</a:t>
            </a:r>
            <a:endParaRPr lang="en-US" altLang="ko-KR" sz="2800" dirty="0">
              <a:solidFill>
                <a:schemeClr val="bg1"/>
              </a:solidFill>
            </a:endParaRPr>
          </a:p>
          <a:p>
            <a:r>
              <a:rPr lang="ko-KR" altLang="en-US" sz="2800" dirty="0">
                <a:solidFill>
                  <a:schemeClr val="bg1"/>
                </a:solidFill>
              </a:rPr>
              <a:t>    </a:t>
            </a:r>
            <a:r>
              <a:rPr lang="ko-KR" altLang="en-US" sz="2800" dirty="0" err="1">
                <a:solidFill>
                  <a:srgbClr val="CDAAFE"/>
                </a:solidFill>
              </a:rPr>
              <a:t>exercise_hrs_week</a:t>
            </a:r>
            <a:r>
              <a:rPr lang="ko-KR" altLang="en-US" sz="2800" dirty="0">
                <a:solidFill>
                  <a:srgbClr val="CDAAFE"/>
                </a:solidFill>
              </a:rPr>
              <a:t> </a:t>
            </a:r>
            <a:r>
              <a:rPr lang="ko-KR" altLang="en-US" sz="2800" dirty="0">
                <a:solidFill>
                  <a:schemeClr val="bg1"/>
                </a:solidFill>
              </a:rPr>
              <a:t>= "</a:t>
            </a:r>
            <a:r>
              <a:rPr lang="ko-KR" altLang="en-US" sz="2800" dirty="0" err="1">
                <a:solidFill>
                  <a:schemeClr val="bg1"/>
                </a:solidFill>
              </a:rPr>
              <a:t>Exercise</a:t>
            </a:r>
            <a:r>
              <a:rPr lang="ko-KR" altLang="en-US" sz="2800" dirty="0">
                <a:solidFill>
                  <a:schemeClr val="bg1"/>
                </a:solidFill>
              </a:rPr>
              <a:t> </a:t>
            </a:r>
            <a:r>
              <a:rPr lang="ko-KR" altLang="en-US" sz="2800" dirty="0" err="1">
                <a:solidFill>
                  <a:schemeClr val="bg1"/>
                </a:solidFill>
              </a:rPr>
              <a:t>Hours</a:t>
            </a:r>
            <a:r>
              <a:rPr lang="ko-KR" altLang="en-US" sz="2800" dirty="0">
                <a:solidFill>
                  <a:schemeClr val="bg1"/>
                </a:solidFill>
              </a:rPr>
              <a:t> </a:t>
            </a:r>
            <a:r>
              <a:rPr lang="ko-KR" altLang="en-US" sz="2800" dirty="0" err="1">
                <a:solidFill>
                  <a:schemeClr val="bg1"/>
                </a:solidFill>
              </a:rPr>
              <a:t>Per</a:t>
            </a:r>
            <a:r>
              <a:rPr lang="ko-KR" altLang="en-US" sz="2800" dirty="0">
                <a:solidFill>
                  <a:schemeClr val="bg1"/>
                </a:solidFill>
              </a:rPr>
              <a:t> </a:t>
            </a:r>
            <a:r>
              <a:rPr lang="ko-KR" altLang="en-US" sz="2800" dirty="0" err="1">
                <a:solidFill>
                  <a:schemeClr val="bg1"/>
                </a:solidFill>
              </a:rPr>
              <a:t>Week</a:t>
            </a:r>
            <a:r>
              <a:rPr lang="ko-KR" altLang="en-US" sz="2800" dirty="0">
                <a:solidFill>
                  <a:schemeClr val="bg1"/>
                </a:solidFill>
              </a:rPr>
              <a:t>",</a:t>
            </a:r>
            <a:endParaRPr lang="en-US" altLang="ko-KR" sz="2800" dirty="0">
              <a:solidFill>
                <a:schemeClr val="bg1"/>
              </a:solidFill>
            </a:endParaRPr>
          </a:p>
          <a:p>
            <a:r>
              <a:rPr lang="ko-KR" altLang="en-US" sz="2800" dirty="0">
                <a:solidFill>
                  <a:schemeClr val="bg1"/>
                </a:solidFill>
              </a:rPr>
              <a:t>    </a:t>
            </a:r>
            <a:r>
              <a:rPr lang="ko-KR" altLang="en-US" sz="2800" dirty="0" err="1">
                <a:solidFill>
                  <a:srgbClr val="CDAAFE"/>
                </a:solidFill>
              </a:rPr>
              <a:t>stress_level</a:t>
            </a:r>
            <a:r>
              <a:rPr lang="ko-KR" altLang="en-US" sz="2800" dirty="0">
                <a:solidFill>
                  <a:srgbClr val="CDAAFE"/>
                </a:solidFill>
              </a:rPr>
              <a:t> </a:t>
            </a:r>
            <a:r>
              <a:rPr lang="ko-KR" altLang="en-US" sz="2800" dirty="0">
                <a:solidFill>
                  <a:schemeClr val="bg1"/>
                </a:solidFill>
              </a:rPr>
              <a:t>= "</a:t>
            </a:r>
            <a:r>
              <a:rPr lang="ko-KR" altLang="en-US" sz="2800" dirty="0" err="1">
                <a:solidFill>
                  <a:schemeClr val="bg1"/>
                </a:solidFill>
              </a:rPr>
              <a:t>Stress</a:t>
            </a:r>
            <a:r>
              <a:rPr lang="ko-KR" altLang="en-US" sz="2800" dirty="0">
                <a:solidFill>
                  <a:schemeClr val="bg1"/>
                </a:solidFill>
              </a:rPr>
              <a:t> </a:t>
            </a:r>
            <a:r>
              <a:rPr lang="ko-KR" altLang="en-US" sz="2800" dirty="0" err="1">
                <a:solidFill>
                  <a:schemeClr val="bg1"/>
                </a:solidFill>
              </a:rPr>
              <a:t>Level</a:t>
            </a:r>
            <a:r>
              <a:rPr lang="ko-KR" altLang="en-US" sz="2800" dirty="0">
                <a:solidFill>
                  <a:schemeClr val="bg1"/>
                </a:solidFill>
              </a:rPr>
              <a:t>",</a:t>
            </a:r>
            <a:endParaRPr lang="en-US" altLang="ko-KR" sz="2800" dirty="0">
              <a:solidFill>
                <a:schemeClr val="bg1"/>
              </a:solidFill>
            </a:endParaRPr>
          </a:p>
          <a:p>
            <a:r>
              <a:rPr lang="ko-KR" altLang="en-US" sz="2800" dirty="0">
                <a:solidFill>
                  <a:srgbClr val="CDAAFE"/>
                </a:solidFill>
              </a:rPr>
              <a:t>    </a:t>
            </a:r>
            <a:r>
              <a:rPr lang="ko-KR" altLang="en-US" sz="2800" dirty="0" err="1">
                <a:solidFill>
                  <a:srgbClr val="CDAAFE"/>
                </a:solidFill>
              </a:rPr>
              <a:t>sleep_hrs</a:t>
            </a:r>
            <a:r>
              <a:rPr lang="ko-KR" altLang="en-US" sz="2800" dirty="0">
                <a:solidFill>
                  <a:srgbClr val="CDAAFE"/>
                </a:solidFill>
              </a:rPr>
              <a:t> </a:t>
            </a:r>
            <a:r>
              <a:rPr lang="ko-KR" altLang="en-US" sz="2800" dirty="0">
                <a:solidFill>
                  <a:schemeClr val="bg1"/>
                </a:solidFill>
              </a:rPr>
              <a:t>= "</a:t>
            </a:r>
            <a:r>
              <a:rPr lang="ko-KR" altLang="en-US" sz="2800" dirty="0" err="1">
                <a:solidFill>
                  <a:schemeClr val="bg1"/>
                </a:solidFill>
              </a:rPr>
              <a:t>Sleep</a:t>
            </a:r>
            <a:r>
              <a:rPr lang="ko-KR" altLang="en-US" sz="2800" dirty="0">
                <a:solidFill>
                  <a:schemeClr val="bg1"/>
                </a:solidFill>
              </a:rPr>
              <a:t> </a:t>
            </a:r>
            <a:r>
              <a:rPr lang="ko-KR" altLang="en-US" sz="2800" dirty="0" err="1">
                <a:solidFill>
                  <a:schemeClr val="bg1"/>
                </a:solidFill>
              </a:rPr>
              <a:t>Hours</a:t>
            </a:r>
            <a:r>
              <a:rPr lang="ko-KR" altLang="en-US" sz="2800" dirty="0">
                <a:solidFill>
                  <a:schemeClr val="bg1"/>
                </a:solidFill>
              </a:rPr>
              <a:t> </a:t>
            </a:r>
            <a:r>
              <a:rPr lang="ko-KR" altLang="en-US" sz="2800" dirty="0" err="1">
                <a:solidFill>
                  <a:schemeClr val="bg1"/>
                </a:solidFill>
              </a:rPr>
              <a:t>Per</a:t>
            </a:r>
            <a:r>
              <a:rPr lang="ko-KR" altLang="en-US" sz="2800" dirty="0">
                <a:solidFill>
                  <a:schemeClr val="bg1"/>
                </a:solidFill>
              </a:rPr>
              <a:t> </a:t>
            </a:r>
            <a:r>
              <a:rPr lang="ko-KR" altLang="en-US" sz="2800" dirty="0" err="1">
                <a:solidFill>
                  <a:schemeClr val="bg1"/>
                </a:solidFill>
              </a:rPr>
              <a:t>Day</a:t>
            </a:r>
            <a:r>
              <a:rPr lang="ko-KR" altLang="en-US" sz="2800" dirty="0">
                <a:solidFill>
                  <a:schemeClr val="bg1"/>
                </a:solidFill>
              </a:rPr>
              <a:t>",</a:t>
            </a:r>
            <a:endParaRPr lang="en-US" altLang="ko-KR" sz="2800" dirty="0">
              <a:solidFill>
                <a:schemeClr val="bg1"/>
              </a:solidFill>
            </a:endParaRPr>
          </a:p>
          <a:p>
            <a:r>
              <a:rPr lang="ko-KR" altLang="en-US" sz="2800" dirty="0">
                <a:solidFill>
                  <a:schemeClr val="bg1"/>
                </a:solidFill>
              </a:rPr>
              <a:t>```</a:t>
            </a:r>
          </a:p>
        </p:txBody>
      </p:sp>
      <p:cxnSp>
        <p:nvCxnSpPr>
          <p:cNvPr id="8" name="Straight Arrow Connector 7">
            <a:extLst>
              <a:ext uri="{FF2B5EF4-FFF2-40B4-BE49-F238E27FC236}">
                <a16:creationId xmlns:a16="http://schemas.microsoft.com/office/drawing/2014/main" id="{036827AB-07A2-8B53-E27F-9CA5BB5C85B8}"/>
              </a:ext>
            </a:extLst>
          </p:cNvPr>
          <p:cNvCxnSpPr>
            <a:cxnSpLocks/>
          </p:cNvCxnSpPr>
          <p:nvPr/>
        </p:nvCxnSpPr>
        <p:spPr>
          <a:xfrm flipH="1">
            <a:off x="6627986" y="2768600"/>
            <a:ext cx="1501059" cy="0"/>
          </a:xfrm>
          <a:prstGeom prst="straightConnector1">
            <a:avLst/>
          </a:prstGeom>
          <a:ln w="57150">
            <a:solidFill>
              <a:srgbClr val="FFFF06"/>
            </a:solidFill>
            <a:tailEnd type="triangle"/>
          </a:ln>
        </p:spPr>
        <p:style>
          <a:lnRef idx="2">
            <a:schemeClr val="accent1"/>
          </a:lnRef>
          <a:fillRef idx="0">
            <a:schemeClr val="accent1"/>
          </a:fillRef>
          <a:effectRef idx="1">
            <a:schemeClr val="accent1"/>
          </a:effectRef>
          <a:fontRef idx="minor">
            <a:schemeClr val="tx1"/>
          </a:fontRef>
        </p:style>
      </p:cxnSp>
      <p:sp>
        <p:nvSpPr>
          <p:cNvPr id="9" name="Right Brace 8">
            <a:extLst>
              <a:ext uri="{FF2B5EF4-FFF2-40B4-BE49-F238E27FC236}">
                <a16:creationId xmlns:a16="http://schemas.microsoft.com/office/drawing/2014/main" id="{7D1B8E85-AD81-44E6-F0CE-4322F200889E}"/>
              </a:ext>
            </a:extLst>
          </p:cNvPr>
          <p:cNvSpPr/>
          <p:nvPr/>
        </p:nvSpPr>
        <p:spPr>
          <a:xfrm>
            <a:off x="8226193" y="3129280"/>
            <a:ext cx="1005840" cy="2211214"/>
          </a:xfrm>
          <a:prstGeom prst="rightBrace">
            <a:avLst/>
          </a:prstGeom>
          <a:ln w="57150">
            <a:solidFill>
              <a:srgbClr val="FFEB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FCBAF82-4CA0-D002-477C-9F285D656A3C}"/>
              </a:ext>
            </a:extLst>
          </p:cNvPr>
          <p:cNvSpPr txBox="1"/>
          <p:nvPr/>
        </p:nvSpPr>
        <p:spPr>
          <a:xfrm>
            <a:off x="8327793" y="2361503"/>
            <a:ext cx="3864207" cy="523220"/>
          </a:xfrm>
          <a:prstGeom prst="rect">
            <a:avLst/>
          </a:prstGeom>
          <a:noFill/>
        </p:spPr>
        <p:txBody>
          <a:bodyPr wrap="square" rtlCol="0">
            <a:spAutoFit/>
          </a:bodyPr>
          <a:lstStyle/>
          <a:p>
            <a:r>
              <a:rPr lang="en-US" altLang="ko-KR" sz="2800" dirty="0">
                <a:solidFill>
                  <a:srgbClr val="FEFF0A"/>
                </a:solidFill>
                <a:latin typeface="Calibri" panose="020F0502020204030204" pitchFamily="34" charset="0"/>
                <a:cs typeface="Calibri" panose="020F0502020204030204" pitchFamily="34" charset="0"/>
              </a:rPr>
              <a:t>Rename function </a:t>
            </a:r>
            <a:endParaRPr lang="ko-KR" altLang="en-US" dirty="0">
              <a:solidFill>
                <a:srgbClr val="FEFF0A"/>
              </a:solidFill>
            </a:endParaRPr>
          </a:p>
        </p:txBody>
      </p:sp>
      <p:sp>
        <p:nvSpPr>
          <p:cNvPr id="11" name="TextBox 10">
            <a:extLst>
              <a:ext uri="{FF2B5EF4-FFF2-40B4-BE49-F238E27FC236}">
                <a16:creationId xmlns:a16="http://schemas.microsoft.com/office/drawing/2014/main" id="{D69D569E-85F2-79C3-5DE0-D91DA408E8F9}"/>
              </a:ext>
            </a:extLst>
          </p:cNvPr>
          <p:cNvSpPr txBox="1"/>
          <p:nvPr/>
        </p:nvSpPr>
        <p:spPr>
          <a:xfrm>
            <a:off x="9405633" y="3973277"/>
            <a:ext cx="1922767" cy="954107"/>
          </a:xfrm>
          <a:prstGeom prst="rect">
            <a:avLst/>
          </a:prstGeom>
          <a:noFill/>
        </p:spPr>
        <p:txBody>
          <a:bodyPr wrap="square" rtlCol="0">
            <a:spAutoFit/>
          </a:bodyPr>
          <a:lstStyle/>
          <a:p>
            <a:r>
              <a:rPr lang="en-US" altLang="ko-KR" sz="2800" dirty="0">
                <a:solidFill>
                  <a:srgbClr val="FEFF0A"/>
                </a:solidFill>
                <a:latin typeface="Calibri" panose="020F0502020204030204" pitchFamily="34" charset="0"/>
                <a:cs typeface="Calibri" panose="020F0502020204030204" pitchFamily="34" charset="0"/>
              </a:rPr>
              <a:t>Renamed variables</a:t>
            </a:r>
            <a:endParaRPr lang="ko-KR" altLang="en-US" dirty="0"/>
          </a:p>
        </p:txBody>
      </p:sp>
    </p:spTree>
    <p:extLst>
      <p:ext uri="{BB962C8B-B14F-4D97-AF65-F5344CB8AC3E}">
        <p14:creationId xmlns:p14="http://schemas.microsoft.com/office/powerpoint/2010/main" val="143175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6DEF7"/>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E36DDAA-7631-31E8-6768-202256C114EA}"/>
              </a:ext>
            </a:extLst>
          </p:cNvPr>
          <p:cNvSpPr/>
          <p:nvPr/>
        </p:nvSpPr>
        <p:spPr>
          <a:xfrm>
            <a:off x="2633330" y="106680"/>
            <a:ext cx="6925340" cy="6644640"/>
          </a:xfrm>
          <a:prstGeom prst="ellipse">
            <a:avLst/>
          </a:prstGeom>
          <a:solidFill>
            <a:srgbClr val="7ACAF2"/>
          </a:solidFill>
          <a:ln w="952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2857313" y="2799042"/>
            <a:ext cx="6477373" cy="1107996"/>
          </a:xfrm>
          <a:prstGeom prst="rect">
            <a:avLst/>
          </a:prstGeom>
          <a:noFill/>
        </p:spPr>
        <p:txBody>
          <a:bodyPr wrap="square" rtlCol="0">
            <a:spAutoFit/>
          </a:bodyPr>
          <a:lstStyle/>
          <a:p>
            <a:pPr algn="ctr"/>
            <a:r>
              <a:rPr lang="en-US" altLang="ko-KR" sz="6600" b="1" u="sng" dirty="0">
                <a:solidFill>
                  <a:schemeClr val="bg1"/>
                </a:solidFill>
                <a:latin typeface="Felix Titling" panose="04060505060202020A04" pitchFamily="82" charset="0"/>
              </a:rPr>
              <a:t>EDA</a:t>
            </a:r>
            <a:endParaRPr lang="ko-KR" altLang="en-US" sz="66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4"/>
              <a:stretch>
                <a:fillRect/>
              </a:stretch>
            </p:blipFill>
            <p:spPr>
              <a:xfrm>
                <a:off x="4180342" y="5766471"/>
                <a:ext cx="250227" cy="136800"/>
              </a:xfrm>
              <a:prstGeom prst="rect">
                <a:avLst/>
              </a:prstGeom>
            </p:spPr>
          </p:pic>
        </mc:Fallback>
      </mc:AlternateContent>
    </p:spTree>
    <p:extLst>
      <p:ext uri="{BB962C8B-B14F-4D97-AF65-F5344CB8AC3E}">
        <p14:creationId xmlns:p14="http://schemas.microsoft.com/office/powerpoint/2010/main" val="401276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27F6-19EE-54B9-699C-D03593D6444F}"/>
              </a:ext>
            </a:extLst>
          </p:cNvPr>
          <p:cNvSpPr>
            <a:spLocks noGrp="1"/>
          </p:cNvSpPr>
          <p:nvPr>
            <p:ph type="title"/>
          </p:nvPr>
        </p:nvSpPr>
        <p:spPr/>
        <p:txBody>
          <a:bodyPr>
            <a:normAutofit/>
          </a:bodyPr>
          <a:lstStyle/>
          <a:p>
            <a:r>
              <a:rPr lang="en-US" dirty="0"/>
              <a:t>EDA – the distribution of people with different combination of heart attack risk</a:t>
            </a:r>
          </a:p>
        </p:txBody>
      </p:sp>
      <p:sp>
        <p:nvSpPr>
          <p:cNvPr id="3" name="TextBox 2">
            <a:extLst>
              <a:ext uri="{FF2B5EF4-FFF2-40B4-BE49-F238E27FC236}">
                <a16:creationId xmlns:a16="http://schemas.microsoft.com/office/drawing/2014/main" id="{F68A3637-062D-1882-F7FD-454746F45DAB}"/>
              </a:ext>
            </a:extLst>
          </p:cNvPr>
          <p:cNvSpPr txBox="1"/>
          <p:nvPr/>
        </p:nvSpPr>
        <p:spPr>
          <a:xfrm>
            <a:off x="7145311" y="1748852"/>
            <a:ext cx="4467068"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t>It shows the number of people who have heart attack risk or not. </a:t>
            </a:r>
          </a:p>
          <a:p>
            <a:pPr marL="285750" indent="-285750">
              <a:buFont typeface="Arial"/>
              <a:buChar char="•"/>
            </a:pPr>
            <a:r>
              <a:rPr lang="en-US" sz="2200" dirty="0"/>
              <a:t>The number of people with no heart attack risk is more than the number of people with the heart attack risk </a:t>
            </a:r>
          </a:p>
          <a:p>
            <a:pPr marL="285750" indent="-285750">
              <a:buFont typeface="Arial"/>
              <a:buChar char="•"/>
            </a:pPr>
            <a:endParaRPr lang="en-US" sz="2000" dirty="0"/>
          </a:p>
        </p:txBody>
      </p:sp>
      <p:graphicFrame>
        <p:nvGraphicFramePr>
          <p:cNvPr id="7" name="Chart 6">
            <a:extLst>
              <a:ext uri="{FF2B5EF4-FFF2-40B4-BE49-F238E27FC236}">
                <a16:creationId xmlns:a16="http://schemas.microsoft.com/office/drawing/2014/main" id="{FA72D7F5-0649-E5A6-C4F0-4CD991DFBF92}"/>
              </a:ext>
            </a:extLst>
          </p:cNvPr>
          <p:cNvGraphicFramePr>
            <a:graphicFrameLocks/>
          </p:cNvGraphicFramePr>
          <p:nvPr/>
        </p:nvGraphicFramePr>
        <p:xfrm>
          <a:off x="838199" y="2057399"/>
          <a:ext cx="6307111" cy="40189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371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3B6C-06ED-6371-43F4-FA022FFF295D}"/>
              </a:ext>
            </a:extLst>
          </p:cNvPr>
          <p:cNvSpPr>
            <a:spLocks noGrp="1"/>
          </p:cNvSpPr>
          <p:nvPr>
            <p:ph type="title"/>
          </p:nvPr>
        </p:nvSpPr>
        <p:spPr/>
        <p:txBody>
          <a:bodyPr/>
          <a:lstStyle/>
          <a:p>
            <a:r>
              <a:rPr lang="en-US" dirty="0">
                <a:solidFill>
                  <a:schemeClr val="bg1"/>
                </a:solidFill>
              </a:rPr>
              <a:t>EDA 1 – Exercise hours explanatory variable </a:t>
            </a:r>
          </a:p>
        </p:txBody>
      </p:sp>
      <p:pic>
        <p:nvPicPr>
          <p:cNvPr id="4" name="Content Placeholder 3">
            <a:extLst>
              <a:ext uri="{FF2B5EF4-FFF2-40B4-BE49-F238E27FC236}">
                <a16:creationId xmlns:a16="http://schemas.microsoft.com/office/drawing/2014/main" id="{F0D52755-DC1D-3F66-2000-D0E1CC46DB61}"/>
              </a:ext>
            </a:extLst>
          </p:cNvPr>
          <p:cNvPicPr>
            <a:picLocks noGrp="1" noChangeAspect="1"/>
          </p:cNvPicPr>
          <p:nvPr>
            <p:ph idx="1"/>
          </p:nvPr>
        </p:nvPicPr>
        <p:blipFill>
          <a:blip r:embed="rId3"/>
          <a:stretch>
            <a:fillRect/>
          </a:stretch>
        </p:blipFill>
        <p:spPr>
          <a:xfrm>
            <a:off x="236721" y="1690688"/>
            <a:ext cx="6789892" cy="4367212"/>
          </a:xfrm>
        </p:spPr>
      </p:pic>
      <p:sp>
        <p:nvSpPr>
          <p:cNvPr id="7" name="TextBox 6">
            <a:extLst>
              <a:ext uri="{FF2B5EF4-FFF2-40B4-BE49-F238E27FC236}">
                <a16:creationId xmlns:a16="http://schemas.microsoft.com/office/drawing/2014/main" id="{B56B2DBC-E10D-2E10-BE41-F7AFC711D159}"/>
              </a:ext>
            </a:extLst>
          </p:cNvPr>
          <p:cNvSpPr txBox="1"/>
          <p:nvPr/>
        </p:nvSpPr>
        <p:spPr>
          <a:xfrm>
            <a:off x="7145311" y="1748852"/>
            <a:ext cx="4467068"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solidFill>
                  <a:schemeClr val="bg1"/>
                </a:solidFill>
              </a:rPr>
              <a:t>The overall ranges are similar </a:t>
            </a:r>
          </a:p>
          <a:p>
            <a:pPr marL="285750" indent="-285750">
              <a:buFont typeface="Arial"/>
              <a:buChar char="•"/>
            </a:pPr>
            <a:r>
              <a:rPr lang="en-US" sz="3200" dirty="0">
                <a:solidFill>
                  <a:schemeClr val="bg1"/>
                </a:solidFill>
              </a:rPr>
              <a:t>The medians are similar</a:t>
            </a:r>
          </a:p>
          <a:p>
            <a:pPr marL="285750" indent="-285750">
              <a:buFont typeface="Arial"/>
              <a:buChar char="•"/>
            </a:pPr>
            <a:r>
              <a:rPr lang="en-US" sz="3200" dirty="0">
                <a:solidFill>
                  <a:schemeClr val="bg1"/>
                </a:solidFill>
              </a:rPr>
              <a:t> The minimum value shows the difference</a:t>
            </a:r>
          </a:p>
          <a:p>
            <a:pPr marL="285750" indent="-285750">
              <a:buFont typeface="Arial"/>
              <a:buChar char="•"/>
            </a:pPr>
            <a:endParaRPr lang="en-US" sz="2000" dirty="0"/>
          </a:p>
          <a:p>
            <a:pPr marL="285750" indent="-285750">
              <a:buFont typeface="Arial"/>
              <a:buChar char="•"/>
            </a:pPr>
            <a:endParaRPr lang="en-US" sz="2000" dirty="0"/>
          </a:p>
        </p:txBody>
      </p:sp>
      <p:sp>
        <p:nvSpPr>
          <p:cNvPr id="20" name="TextBox 19">
            <a:extLst>
              <a:ext uri="{FF2B5EF4-FFF2-40B4-BE49-F238E27FC236}">
                <a16:creationId xmlns:a16="http://schemas.microsoft.com/office/drawing/2014/main" id="{C9EA8D35-883E-290D-40C0-099A7EF9A44A}"/>
              </a:ext>
            </a:extLst>
          </p:cNvPr>
          <p:cNvSpPr txBox="1"/>
          <p:nvPr/>
        </p:nvSpPr>
        <p:spPr>
          <a:xfrm>
            <a:off x="1069096" y="3874294"/>
            <a:ext cx="1942094" cy="369332"/>
          </a:xfrm>
          <a:prstGeom prst="rect">
            <a:avLst/>
          </a:prstGeom>
          <a:noFill/>
        </p:spPr>
        <p:txBody>
          <a:bodyPr wrap="square" rtlCol="0">
            <a:spAutoFit/>
          </a:bodyPr>
          <a:lstStyle/>
          <a:p>
            <a:r>
              <a:rPr lang="en-KR" dirty="0"/>
              <a:t>10.0</a:t>
            </a:r>
          </a:p>
        </p:txBody>
      </p:sp>
      <p:sp>
        <p:nvSpPr>
          <p:cNvPr id="21" name="TextBox 20">
            <a:extLst>
              <a:ext uri="{FF2B5EF4-FFF2-40B4-BE49-F238E27FC236}">
                <a16:creationId xmlns:a16="http://schemas.microsoft.com/office/drawing/2014/main" id="{469A867F-0E23-AA6F-0F44-CEB06667D087}"/>
              </a:ext>
            </a:extLst>
          </p:cNvPr>
          <p:cNvSpPr txBox="1"/>
          <p:nvPr/>
        </p:nvSpPr>
        <p:spPr>
          <a:xfrm>
            <a:off x="5785658" y="3890963"/>
            <a:ext cx="620683" cy="369332"/>
          </a:xfrm>
          <a:prstGeom prst="rect">
            <a:avLst/>
          </a:prstGeom>
          <a:noFill/>
        </p:spPr>
        <p:txBody>
          <a:bodyPr wrap="none" rtlCol="0">
            <a:spAutoFit/>
          </a:bodyPr>
          <a:lstStyle/>
          <a:p>
            <a:r>
              <a:rPr lang="en-KR" dirty="0"/>
              <a:t>10.3</a:t>
            </a:r>
          </a:p>
        </p:txBody>
      </p:sp>
      <p:sp>
        <p:nvSpPr>
          <p:cNvPr id="3" name="TextBox 2">
            <a:extLst>
              <a:ext uri="{FF2B5EF4-FFF2-40B4-BE49-F238E27FC236}">
                <a16:creationId xmlns:a16="http://schemas.microsoft.com/office/drawing/2014/main" id="{F0179DD9-2D72-D5D0-62B4-183D15D5D87E}"/>
              </a:ext>
            </a:extLst>
          </p:cNvPr>
          <p:cNvSpPr txBox="1"/>
          <p:nvPr/>
        </p:nvSpPr>
        <p:spPr>
          <a:xfrm>
            <a:off x="1676578" y="5282646"/>
            <a:ext cx="944105" cy="369332"/>
          </a:xfrm>
          <a:prstGeom prst="rect">
            <a:avLst/>
          </a:prstGeom>
          <a:noFill/>
        </p:spPr>
        <p:txBody>
          <a:bodyPr wrap="square" rtlCol="0">
            <a:spAutoFit/>
          </a:bodyPr>
          <a:lstStyle/>
          <a:p>
            <a:r>
              <a:rPr lang="en-KR" dirty="0"/>
              <a:t>0.0024</a:t>
            </a:r>
          </a:p>
        </p:txBody>
      </p:sp>
      <p:sp>
        <p:nvSpPr>
          <p:cNvPr id="5" name="TextBox 4">
            <a:extLst>
              <a:ext uri="{FF2B5EF4-FFF2-40B4-BE49-F238E27FC236}">
                <a16:creationId xmlns:a16="http://schemas.microsoft.com/office/drawing/2014/main" id="{4EBAC78B-BE95-045D-203E-3E4032E5279A}"/>
              </a:ext>
            </a:extLst>
          </p:cNvPr>
          <p:cNvSpPr txBox="1"/>
          <p:nvPr/>
        </p:nvSpPr>
        <p:spPr>
          <a:xfrm>
            <a:off x="3521032" y="2413159"/>
            <a:ext cx="787498" cy="369332"/>
          </a:xfrm>
          <a:prstGeom prst="rect">
            <a:avLst/>
          </a:prstGeom>
          <a:noFill/>
        </p:spPr>
        <p:txBody>
          <a:bodyPr wrap="square" rtlCol="0">
            <a:spAutoFit/>
          </a:bodyPr>
          <a:lstStyle/>
          <a:p>
            <a:r>
              <a:rPr lang="en-KR" dirty="0"/>
              <a:t>20</a:t>
            </a:r>
          </a:p>
        </p:txBody>
      </p:sp>
      <p:sp>
        <p:nvSpPr>
          <p:cNvPr id="6" name="TextBox 5">
            <a:extLst>
              <a:ext uri="{FF2B5EF4-FFF2-40B4-BE49-F238E27FC236}">
                <a16:creationId xmlns:a16="http://schemas.microsoft.com/office/drawing/2014/main" id="{FC023B35-DFAD-A914-E3B2-73EE8CE49846}"/>
              </a:ext>
            </a:extLst>
          </p:cNvPr>
          <p:cNvSpPr txBox="1"/>
          <p:nvPr/>
        </p:nvSpPr>
        <p:spPr>
          <a:xfrm>
            <a:off x="4841553" y="5272445"/>
            <a:ext cx="1254447" cy="369332"/>
          </a:xfrm>
          <a:prstGeom prst="rect">
            <a:avLst/>
          </a:prstGeom>
          <a:noFill/>
        </p:spPr>
        <p:txBody>
          <a:bodyPr wrap="square" rtlCol="0">
            <a:spAutoFit/>
          </a:bodyPr>
          <a:lstStyle/>
          <a:p>
            <a:r>
              <a:rPr lang="en-KR" dirty="0"/>
              <a:t>0.00511</a:t>
            </a:r>
          </a:p>
        </p:txBody>
      </p:sp>
      <p:cxnSp>
        <p:nvCxnSpPr>
          <p:cNvPr id="14" name="Straight Arrow Connector 13">
            <a:extLst>
              <a:ext uri="{FF2B5EF4-FFF2-40B4-BE49-F238E27FC236}">
                <a16:creationId xmlns:a16="http://schemas.microsoft.com/office/drawing/2014/main" id="{29132818-8045-3AD2-5774-F387385D335E}"/>
              </a:ext>
            </a:extLst>
          </p:cNvPr>
          <p:cNvCxnSpPr>
            <a:cxnSpLocks/>
            <a:stCxn id="5" idx="1"/>
          </p:cNvCxnSpPr>
          <p:nvPr/>
        </p:nvCxnSpPr>
        <p:spPr>
          <a:xfrm flipH="1">
            <a:off x="2620683" y="2597825"/>
            <a:ext cx="900349" cy="129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7E5CCB7-8D6E-0393-78D1-449667BDE793}"/>
              </a:ext>
            </a:extLst>
          </p:cNvPr>
          <p:cNvCxnSpPr/>
          <p:nvPr/>
        </p:nvCxnSpPr>
        <p:spPr>
          <a:xfrm>
            <a:off x="3936569" y="2597825"/>
            <a:ext cx="904984" cy="1298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29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44A6-4A10-9992-A788-48A0B960519F}"/>
              </a:ext>
            </a:extLst>
          </p:cNvPr>
          <p:cNvSpPr>
            <a:spLocks noGrp="1"/>
          </p:cNvSpPr>
          <p:nvPr>
            <p:ph type="title"/>
          </p:nvPr>
        </p:nvSpPr>
        <p:spPr/>
        <p:txBody>
          <a:bodyPr/>
          <a:lstStyle/>
          <a:p>
            <a:r>
              <a:rPr lang="en-US" dirty="0">
                <a:solidFill>
                  <a:schemeClr val="bg1"/>
                </a:solidFill>
              </a:rPr>
              <a:t>EDA 2 – sleep hours explanatory variable </a:t>
            </a:r>
            <a:endParaRPr lang="en-KR" dirty="0">
              <a:solidFill>
                <a:schemeClr val="bg1"/>
              </a:solidFill>
            </a:endParaRPr>
          </a:p>
        </p:txBody>
      </p:sp>
      <p:pic>
        <p:nvPicPr>
          <p:cNvPr id="5" name="Content Placeholder 4" descr="A graph of heart attack risk&#10;&#10;Description automatically generated">
            <a:extLst>
              <a:ext uri="{FF2B5EF4-FFF2-40B4-BE49-F238E27FC236}">
                <a16:creationId xmlns:a16="http://schemas.microsoft.com/office/drawing/2014/main" id="{A9C97643-6BDC-3D9A-7B0A-5CDB17A009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01" y="1464551"/>
            <a:ext cx="6743912" cy="4577475"/>
          </a:xfrm>
        </p:spPr>
      </p:pic>
      <p:sp>
        <p:nvSpPr>
          <p:cNvPr id="6" name="TextBox 5">
            <a:extLst>
              <a:ext uri="{FF2B5EF4-FFF2-40B4-BE49-F238E27FC236}">
                <a16:creationId xmlns:a16="http://schemas.microsoft.com/office/drawing/2014/main" id="{2EB6A3CD-90BF-F9C4-7260-32B093E94E90}"/>
              </a:ext>
            </a:extLst>
          </p:cNvPr>
          <p:cNvSpPr txBox="1"/>
          <p:nvPr/>
        </p:nvSpPr>
        <p:spPr>
          <a:xfrm>
            <a:off x="1012372" y="3681691"/>
            <a:ext cx="308098" cy="369332"/>
          </a:xfrm>
          <a:prstGeom prst="rect">
            <a:avLst/>
          </a:prstGeom>
          <a:noFill/>
        </p:spPr>
        <p:txBody>
          <a:bodyPr wrap="square" rtlCol="0">
            <a:spAutoFit/>
          </a:bodyPr>
          <a:lstStyle/>
          <a:p>
            <a:r>
              <a:rPr lang="en-KR" dirty="0"/>
              <a:t>7</a:t>
            </a:r>
          </a:p>
        </p:txBody>
      </p:sp>
      <p:sp>
        <p:nvSpPr>
          <p:cNvPr id="7" name="TextBox 6">
            <a:extLst>
              <a:ext uri="{FF2B5EF4-FFF2-40B4-BE49-F238E27FC236}">
                <a16:creationId xmlns:a16="http://schemas.microsoft.com/office/drawing/2014/main" id="{7E78DC06-1F28-63BE-E2AB-CD712C4B3704}"/>
              </a:ext>
            </a:extLst>
          </p:cNvPr>
          <p:cNvSpPr txBox="1"/>
          <p:nvPr/>
        </p:nvSpPr>
        <p:spPr>
          <a:xfrm>
            <a:off x="6215743" y="3681691"/>
            <a:ext cx="308098" cy="369332"/>
          </a:xfrm>
          <a:prstGeom prst="rect">
            <a:avLst/>
          </a:prstGeom>
          <a:noFill/>
        </p:spPr>
        <p:txBody>
          <a:bodyPr wrap="none" rtlCol="0">
            <a:spAutoFit/>
          </a:bodyPr>
          <a:lstStyle/>
          <a:p>
            <a:r>
              <a:rPr lang="en-KR" dirty="0"/>
              <a:t>7</a:t>
            </a:r>
          </a:p>
        </p:txBody>
      </p:sp>
      <p:sp>
        <p:nvSpPr>
          <p:cNvPr id="8" name="TextBox 7">
            <a:extLst>
              <a:ext uri="{FF2B5EF4-FFF2-40B4-BE49-F238E27FC236}">
                <a16:creationId xmlns:a16="http://schemas.microsoft.com/office/drawing/2014/main" id="{6B5F33BC-8E01-AF6B-0BE1-90C82F77FB3F}"/>
              </a:ext>
            </a:extLst>
          </p:cNvPr>
          <p:cNvSpPr txBox="1"/>
          <p:nvPr/>
        </p:nvSpPr>
        <p:spPr>
          <a:xfrm>
            <a:off x="7145311" y="1748852"/>
            <a:ext cx="446706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solidFill>
                  <a:schemeClr val="bg1"/>
                </a:solidFill>
              </a:rPr>
              <a:t>Median values of people WITHOUT and WITH heart attack risk are same </a:t>
            </a:r>
          </a:p>
          <a:p>
            <a:pPr marL="285750" indent="-285750">
              <a:buFont typeface="Arial"/>
              <a:buChar char="•"/>
            </a:pPr>
            <a:r>
              <a:rPr lang="en-US" sz="3200" dirty="0">
                <a:solidFill>
                  <a:schemeClr val="bg1"/>
                </a:solidFill>
              </a:rPr>
              <a:t>They have same range </a:t>
            </a:r>
          </a:p>
        </p:txBody>
      </p:sp>
      <p:sp>
        <p:nvSpPr>
          <p:cNvPr id="9" name="TextBox 8">
            <a:extLst>
              <a:ext uri="{FF2B5EF4-FFF2-40B4-BE49-F238E27FC236}">
                <a16:creationId xmlns:a16="http://schemas.microsoft.com/office/drawing/2014/main" id="{52B62C5F-D80A-2E26-4653-FC109443C855}"/>
              </a:ext>
            </a:extLst>
          </p:cNvPr>
          <p:cNvSpPr txBox="1"/>
          <p:nvPr/>
        </p:nvSpPr>
        <p:spPr>
          <a:xfrm>
            <a:off x="3499093" y="1875295"/>
            <a:ext cx="431528" cy="369332"/>
          </a:xfrm>
          <a:prstGeom prst="rect">
            <a:avLst/>
          </a:prstGeom>
          <a:noFill/>
        </p:spPr>
        <p:txBody>
          <a:bodyPr wrap="none" rtlCol="0">
            <a:spAutoFit/>
          </a:bodyPr>
          <a:lstStyle/>
          <a:p>
            <a:r>
              <a:rPr lang="en-KR" dirty="0"/>
              <a:t>10</a:t>
            </a:r>
          </a:p>
        </p:txBody>
      </p:sp>
      <p:sp>
        <p:nvSpPr>
          <p:cNvPr id="10" name="TextBox 9">
            <a:extLst>
              <a:ext uri="{FF2B5EF4-FFF2-40B4-BE49-F238E27FC236}">
                <a16:creationId xmlns:a16="http://schemas.microsoft.com/office/drawing/2014/main" id="{319CD9E8-069F-1F02-0084-8632CC5939EA}"/>
              </a:ext>
            </a:extLst>
          </p:cNvPr>
          <p:cNvSpPr txBox="1"/>
          <p:nvPr/>
        </p:nvSpPr>
        <p:spPr>
          <a:xfrm>
            <a:off x="3499093" y="5359825"/>
            <a:ext cx="308098" cy="369332"/>
          </a:xfrm>
          <a:prstGeom prst="rect">
            <a:avLst/>
          </a:prstGeom>
          <a:noFill/>
        </p:spPr>
        <p:txBody>
          <a:bodyPr wrap="none" rtlCol="0">
            <a:spAutoFit/>
          </a:bodyPr>
          <a:lstStyle/>
          <a:p>
            <a:r>
              <a:rPr lang="en-KR" dirty="0"/>
              <a:t>4</a:t>
            </a:r>
          </a:p>
        </p:txBody>
      </p:sp>
      <p:cxnSp>
        <p:nvCxnSpPr>
          <p:cNvPr id="12" name="Straight Arrow Connector 11">
            <a:extLst>
              <a:ext uri="{FF2B5EF4-FFF2-40B4-BE49-F238E27FC236}">
                <a16:creationId xmlns:a16="http://schemas.microsoft.com/office/drawing/2014/main" id="{3E192E80-4E24-8C13-7240-6BC3F82A12C3}"/>
              </a:ext>
            </a:extLst>
          </p:cNvPr>
          <p:cNvCxnSpPr/>
          <p:nvPr/>
        </p:nvCxnSpPr>
        <p:spPr>
          <a:xfrm>
            <a:off x="3930621" y="2059961"/>
            <a:ext cx="1106328"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6CAA634-5290-D456-D1AE-EED02C4EC29B}"/>
              </a:ext>
            </a:extLst>
          </p:cNvPr>
          <p:cNvCxnSpPr>
            <a:stCxn id="9" idx="1"/>
          </p:cNvCxnSpPr>
          <p:nvPr/>
        </p:nvCxnSpPr>
        <p:spPr>
          <a:xfrm flipH="1">
            <a:off x="2510725" y="2059961"/>
            <a:ext cx="988368"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21C492B-9157-0BFB-83C2-19B03445C525}"/>
              </a:ext>
            </a:extLst>
          </p:cNvPr>
          <p:cNvCxnSpPr/>
          <p:nvPr/>
        </p:nvCxnSpPr>
        <p:spPr>
          <a:xfrm flipV="1">
            <a:off x="3807191" y="5359825"/>
            <a:ext cx="1229758"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B11BF45-05F1-F64A-A0ED-1C7EA2529B1A}"/>
              </a:ext>
            </a:extLst>
          </p:cNvPr>
          <p:cNvCxnSpPr/>
          <p:nvPr/>
        </p:nvCxnSpPr>
        <p:spPr>
          <a:xfrm flipH="1" flipV="1">
            <a:off x="2510725" y="5359825"/>
            <a:ext cx="988368"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45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핑크 하트 해부학 소프트 셀프 케어 치유 키치 의료 기관 블루 파스텔 배경 - 로열티 프리 심장 스톡 사진">
            <a:extLst>
              <a:ext uri="{FF2B5EF4-FFF2-40B4-BE49-F238E27FC236}">
                <a16:creationId xmlns:a16="http://schemas.microsoft.com/office/drawing/2014/main" id="{F0B058D1-E107-057F-0AA6-E592F1D36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AD6CA2-041C-EC59-9342-277D2797BCFB}"/>
              </a:ext>
            </a:extLst>
          </p:cNvPr>
          <p:cNvSpPr/>
          <p:nvPr/>
        </p:nvSpPr>
        <p:spPr>
          <a:xfrm>
            <a:off x="7130005" y="3877519"/>
            <a:ext cx="5061995" cy="2980481"/>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3" name="Rectangle 2">
            <a:extLst>
              <a:ext uri="{FF2B5EF4-FFF2-40B4-BE49-F238E27FC236}">
                <a16:creationId xmlns:a16="http://schemas.microsoft.com/office/drawing/2014/main" id="{CC2AE6CE-B8E8-75D9-A471-9DC5AB7AE454}"/>
              </a:ext>
            </a:extLst>
          </p:cNvPr>
          <p:cNvSpPr/>
          <p:nvPr/>
        </p:nvSpPr>
        <p:spPr>
          <a:xfrm>
            <a:off x="2" y="4051139"/>
            <a:ext cx="1886672" cy="2806861"/>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4" name="Rectangle 3">
            <a:extLst>
              <a:ext uri="{FF2B5EF4-FFF2-40B4-BE49-F238E27FC236}">
                <a16:creationId xmlns:a16="http://schemas.microsoft.com/office/drawing/2014/main" id="{7938939F-6BB2-057F-7F3E-6DAB6C0815E7}"/>
              </a:ext>
            </a:extLst>
          </p:cNvPr>
          <p:cNvSpPr/>
          <p:nvPr/>
        </p:nvSpPr>
        <p:spPr>
          <a:xfrm>
            <a:off x="1772855" y="5891514"/>
            <a:ext cx="5588644" cy="966485"/>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5" name="Rectangle 4">
            <a:extLst>
              <a:ext uri="{FF2B5EF4-FFF2-40B4-BE49-F238E27FC236}">
                <a16:creationId xmlns:a16="http://schemas.microsoft.com/office/drawing/2014/main" id="{555AA160-A760-FF7E-5599-F492D7FAFC6C}"/>
              </a:ext>
            </a:extLst>
          </p:cNvPr>
          <p:cNvSpPr/>
          <p:nvPr/>
        </p:nvSpPr>
        <p:spPr>
          <a:xfrm>
            <a:off x="2" y="3240911"/>
            <a:ext cx="4120586" cy="2650602"/>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7" name="Oval 6">
            <a:extLst>
              <a:ext uri="{FF2B5EF4-FFF2-40B4-BE49-F238E27FC236}">
                <a16:creationId xmlns:a16="http://schemas.microsoft.com/office/drawing/2014/main" id="{8E36DDAA-7631-31E8-6768-202256C114EA}"/>
              </a:ext>
            </a:extLst>
          </p:cNvPr>
          <p:cNvSpPr/>
          <p:nvPr/>
        </p:nvSpPr>
        <p:spPr>
          <a:xfrm>
            <a:off x="338984" y="257785"/>
            <a:ext cx="2605748" cy="2500131"/>
          </a:xfrm>
          <a:prstGeom prst="ellipse">
            <a:avLst/>
          </a:prstGeom>
          <a:solidFill>
            <a:srgbClr val="7ACAF2"/>
          </a:solidFill>
          <a:ln w="571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507540" y="1342520"/>
            <a:ext cx="2437192" cy="400110"/>
          </a:xfrm>
          <a:prstGeom prst="rect">
            <a:avLst/>
          </a:prstGeom>
          <a:noFill/>
        </p:spPr>
        <p:txBody>
          <a:bodyPr wrap="square" rtlCol="0">
            <a:spAutoFit/>
          </a:bodyPr>
          <a:lstStyle/>
          <a:p>
            <a:r>
              <a:rPr lang="en-US" altLang="ko-KR" sz="2000" b="1" u="sng" dirty="0">
                <a:solidFill>
                  <a:schemeClr val="bg1"/>
                </a:solidFill>
                <a:latin typeface="Felix Titling" panose="04060505060202020A04" pitchFamily="82" charset="0"/>
              </a:rPr>
              <a:t>Introduction</a:t>
            </a:r>
            <a:endParaRPr lang="ko-KR" altLang="en-US" sz="20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4"/>
              <a:stretch>
                <a:fillRect/>
              </a:stretch>
            </p:blipFill>
            <p:spPr>
              <a:xfrm>
                <a:off x="4180716" y="5766831"/>
                <a:ext cx="250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41BC875-4E5A-1426-8B58-F335965B1534}"/>
                  </a:ext>
                </a:extLst>
              </p14:cNvPr>
              <p14:cNvContentPartPr/>
              <p14:nvPr/>
            </p14:nvContentPartPr>
            <p14:xfrm>
              <a:off x="3967956" y="4286511"/>
              <a:ext cx="3795840" cy="1862280"/>
            </p14:xfrm>
          </p:contentPart>
        </mc:Choice>
        <mc:Fallback xmlns="">
          <p:pic>
            <p:nvPicPr>
              <p:cNvPr id="14" name="Ink 13">
                <a:extLst>
                  <a:ext uri="{FF2B5EF4-FFF2-40B4-BE49-F238E27FC236}">
                    <a16:creationId xmlns:a16="http://schemas.microsoft.com/office/drawing/2014/main" id="{141BC875-4E5A-1426-8B58-F335965B1534}"/>
                  </a:ext>
                </a:extLst>
              </p:cNvPr>
              <p:cNvPicPr/>
              <p:nvPr/>
            </p:nvPicPr>
            <p:blipFill>
              <a:blip r:embed="rId6"/>
              <a:stretch>
                <a:fillRect/>
              </a:stretch>
            </p:blipFill>
            <p:spPr>
              <a:xfrm>
                <a:off x="3905316" y="4223871"/>
                <a:ext cx="3921480" cy="19879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F5C5454-2D51-27D1-430D-5304081C6B0C}"/>
                  </a:ext>
                </a:extLst>
              </p:cNvPr>
              <p:cNvGraphicFramePr>
                <a:graphicFrameLocks noChangeAspect="1"/>
              </p:cNvGraphicFramePr>
              <p:nvPr>
                <p:extLst>
                  <p:ext uri="{D42A27DB-BD31-4B8C-83A1-F6EECF244321}">
                    <p14:modId xmlns:p14="http://schemas.microsoft.com/office/powerpoint/2010/main" val="3541048943"/>
                  </p:ext>
                </p:extLst>
              </p:nvPr>
            </p:nvGraphicFramePr>
            <p:xfrm>
              <a:off x="-973660" y="3069721"/>
              <a:ext cx="5016518" cy="2821792"/>
            </p:xfrm>
            <a:graphic>
              <a:graphicData uri="http://schemas.microsoft.com/office/powerpoint/2016/slidezoom">
                <pslz:sldZm>
                  <pslz:sldZmObj sldId="337" cId="4034246521">
                    <pslz:zmPr id="{ADB22C47-CDE7-4E57-952A-5D441E750FFD}" returnToParent="0" transitionDur="1000" showBg="0">
                      <p166:blipFill xmlns:p166="http://schemas.microsoft.com/office/powerpoint/2016/6/main">
                        <a:blip r:embed="rId7"/>
                        <a:stretch>
                          <a:fillRect/>
                        </a:stretch>
                      </p166:blipFill>
                      <p166:spPr xmlns:p166="http://schemas.microsoft.com/office/powerpoint/2016/6/main">
                        <a:xfrm>
                          <a:off x="0" y="0"/>
                          <a:ext cx="5016518" cy="2821792"/>
                        </a:xfrm>
                        <a:prstGeom prst="rect">
                          <a:avLst/>
                        </a:prstGeom>
                      </p166:spPr>
                    </pslz:zmPr>
                  </pslz:sldZmObj>
                </pslz:sldZm>
              </a:graphicData>
            </a:graphic>
          </p:graphicFrame>
        </mc:Choice>
        <mc:Fallback xmlns="">
          <p:pic>
            <p:nvPicPr>
              <p:cNvPr id="15" name="Slide Zoom 14">
                <a:hlinkClick r:id="rId8" action="ppaction://hlinksldjump"/>
                <a:extLst>
                  <a:ext uri="{FF2B5EF4-FFF2-40B4-BE49-F238E27FC236}">
                    <a16:creationId xmlns:a16="http://schemas.microsoft.com/office/drawing/2014/main" id="{3F5C5454-2D51-27D1-430D-5304081C6B0C}"/>
                  </a:ext>
                </a:extLst>
              </p:cNvPr>
              <p:cNvPicPr>
                <a:picLocks noGrp="1" noRot="1" noChangeAspect="1" noMove="1" noResize="1" noEditPoints="1" noAdjustHandles="1" noChangeArrowheads="1" noChangeShapeType="1"/>
              </p:cNvPicPr>
              <p:nvPr/>
            </p:nvPicPr>
            <p:blipFill>
              <a:blip r:embed="rId9"/>
              <a:stretch>
                <a:fillRect/>
              </a:stretch>
            </p:blipFill>
            <p:spPr>
              <a:xfrm>
                <a:off x="-973660" y="3069721"/>
                <a:ext cx="5016518" cy="282179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DA91F7DD-3106-59A1-98F5-B16F2F0E09EB}"/>
                  </a:ext>
                </a:extLst>
              </p:cNvPr>
              <p:cNvGraphicFramePr>
                <a:graphicFrameLocks noChangeAspect="1"/>
              </p:cNvGraphicFramePr>
              <p:nvPr>
                <p:extLst>
                  <p:ext uri="{D42A27DB-BD31-4B8C-83A1-F6EECF244321}">
                    <p14:modId xmlns:p14="http://schemas.microsoft.com/office/powerpoint/2010/main" val="2176295089"/>
                  </p:ext>
                </p:extLst>
              </p:nvPr>
            </p:nvGraphicFramePr>
            <p:xfrm>
              <a:off x="7484065" y="149042"/>
              <a:ext cx="5322924" cy="2994145"/>
            </p:xfrm>
            <a:graphic>
              <a:graphicData uri="http://schemas.microsoft.com/office/powerpoint/2016/slidezoom">
                <pslz:sldZm>
                  <pslz:sldZmObj sldId="339" cId="2653820714">
                    <pslz:zmPr id="{091AD987-E215-4B44-9912-337916104313}" returnToParent="0" transitionDur="1000" showBg="0">
                      <p166:blipFill xmlns:p166="http://schemas.microsoft.com/office/powerpoint/2016/6/main">
                        <a:blip r:embed="rId10"/>
                        <a:stretch>
                          <a:fillRect/>
                        </a:stretch>
                      </p166:blipFill>
                      <p166:spPr xmlns:p166="http://schemas.microsoft.com/office/powerpoint/2016/6/main">
                        <a:xfrm>
                          <a:off x="0" y="0"/>
                          <a:ext cx="5322924" cy="2994145"/>
                        </a:xfrm>
                        <a:prstGeom prst="rect">
                          <a:avLst/>
                        </a:prstGeom>
                      </p166:spPr>
                    </pslz:zmPr>
                  </pslz:sldZmObj>
                </pslz:sldZm>
              </a:graphicData>
            </a:graphic>
          </p:graphicFrame>
        </mc:Choice>
        <mc:Fallback xmlns="">
          <p:pic>
            <p:nvPicPr>
              <p:cNvPr id="17" name="Slide Zoom 16">
                <a:hlinkClick r:id="rId11" action="ppaction://hlinksldjump"/>
                <a:extLst>
                  <a:ext uri="{FF2B5EF4-FFF2-40B4-BE49-F238E27FC236}">
                    <a16:creationId xmlns:a16="http://schemas.microsoft.com/office/drawing/2014/main" id="{DA91F7DD-3106-59A1-98F5-B16F2F0E09EB}"/>
                  </a:ext>
                </a:extLst>
              </p:cNvPr>
              <p:cNvPicPr>
                <a:picLocks noGrp="1" noRot="1" noChangeAspect="1" noMove="1" noResize="1" noEditPoints="1" noAdjustHandles="1" noChangeArrowheads="1" noChangeShapeType="1"/>
              </p:cNvPicPr>
              <p:nvPr/>
            </p:nvPicPr>
            <p:blipFill>
              <a:blip r:embed="rId12"/>
              <a:stretch>
                <a:fillRect/>
              </a:stretch>
            </p:blipFill>
            <p:spPr>
              <a:xfrm>
                <a:off x="7484065" y="149042"/>
                <a:ext cx="5322924" cy="299414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AE16CA3A-2CBE-F7DF-F306-9F14FF9E45CE}"/>
                  </a:ext>
                </a:extLst>
              </p:cNvPr>
              <p:cNvGraphicFramePr>
                <a:graphicFrameLocks noChangeAspect="1"/>
              </p:cNvGraphicFramePr>
              <p:nvPr>
                <p:extLst>
                  <p:ext uri="{D42A27DB-BD31-4B8C-83A1-F6EECF244321}">
                    <p14:modId xmlns:p14="http://schemas.microsoft.com/office/powerpoint/2010/main" val="3173931397"/>
                  </p:ext>
                </p:extLst>
              </p:nvPr>
            </p:nvGraphicFramePr>
            <p:xfrm>
              <a:off x="6322025" y="3546733"/>
              <a:ext cx="5483662" cy="3084560"/>
            </p:xfrm>
            <a:graphic>
              <a:graphicData uri="http://schemas.microsoft.com/office/powerpoint/2016/slidezoom">
                <pslz:sldZm>
                  <pslz:sldZmObj sldId="338" cId="4012765263">
                    <pslz:zmPr id="{AE11DE0F-227C-489A-8CCD-1C349294F544}" returnToParent="0" transitionDur="1000" showBg="0">
                      <p166:blipFill xmlns:p166="http://schemas.microsoft.com/office/powerpoint/2016/6/main">
                        <a:blip r:embed="rId13"/>
                        <a:stretch>
                          <a:fillRect/>
                        </a:stretch>
                      </p166:blipFill>
                      <p166:spPr xmlns:p166="http://schemas.microsoft.com/office/powerpoint/2016/6/main">
                        <a:xfrm>
                          <a:off x="0" y="0"/>
                          <a:ext cx="5483662" cy="3084560"/>
                        </a:xfrm>
                        <a:prstGeom prst="rect">
                          <a:avLst/>
                        </a:prstGeom>
                      </p166:spPr>
                    </pslz:zmPr>
                  </pslz:sldZmObj>
                </pslz:sldZm>
              </a:graphicData>
            </a:graphic>
          </p:graphicFrame>
        </mc:Choice>
        <mc:Fallback xmlns="">
          <p:pic>
            <p:nvPicPr>
              <p:cNvPr id="19" name="Slide Zoom 18">
                <a:hlinkClick r:id="rId14" action="ppaction://hlinksldjump"/>
                <a:extLst>
                  <a:ext uri="{FF2B5EF4-FFF2-40B4-BE49-F238E27FC236}">
                    <a16:creationId xmlns:a16="http://schemas.microsoft.com/office/drawing/2014/main" id="{AE16CA3A-2CBE-F7DF-F306-9F14FF9E45CE}"/>
                  </a:ext>
                </a:extLst>
              </p:cNvPr>
              <p:cNvPicPr>
                <a:picLocks noGrp="1" noRot="1" noChangeAspect="1" noMove="1" noResize="1" noEditPoints="1" noAdjustHandles="1" noChangeArrowheads="1" noChangeShapeType="1"/>
              </p:cNvPicPr>
              <p:nvPr/>
            </p:nvPicPr>
            <p:blipFill>
              <a:blip r:embed="rId15"/>
              <a:stretch>
                <a:fillRect/>
              </a:stretch>
            </p:blipFill>
            <p:spPr>
              <a:xfrm>
                <a:off x="6322025" y="3546733"/>
                <a:ext cx="5483662" cy="308456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95C5EDB5-FFF5-11BB-22C0-5B2F07DB3D4A}"/>
                  </a:ext>
                </a:extLst>
              </p:cNvPr>
              <p:cNvGraphicFramePr>
                <a:graphicFrameLocks noChangeAspect="1"/>
              </p:cNvGraphicFramePr>
              <p:nvPr>
                <p:extLst>
                  <p:ext uri="{D42A27DB-BD31-4B8C-83A1-F6EECF244321}">
                    <p14:modId xmlns:p14="http://schemas.microsoft.com/office/powerpoint/2010/main" val="594439284"/>
                  </p:ext>
                </p:extLst>
              </p:nvPr>
            </p:nvGraphicFramePr>
            <p:xfrm>
              <a:off x="1772855" y="4286511"/>
              <a:ext cx="4594852" cy="2584604"/>
            </p:xfrm>
            <a:graphic>
              <a:graphicData uri="http://schemas.microsoft.com/office/powerpoint/2016/slidezoom">
                <pslz:sldZm>
                  <pslz:sldZmObj sldId="340" cId="3935635348">
                    <pslz:zmPr id="{2969663D-C63A-4AE9-962C-D691F628BBAE}" returnToParent="0" transitionDur="1000" showBg="0">
                      <p166:blipFill xmlns:p166="http://schemas.microsoft.com/office/powerpoint/2016/6/main">
                        <a:blip r:embed="rId16"/>
                        <a:stretch>
                          <a:fillRect/>
                        </a:stretch>
                      </p166:blipFill>
                      <p166:spPr xmlns:p166="http://schemas.microsoft.com/office/powerpoint/2016/6/main">
                        <a:xfrm>
                          <a:off x="0" y="0"/>
                          <a:ext cx="4594852" cy="2584604"/>
                        </a:xfrm>
                        <a:prstGeom prst="rect">
                          <a:avLst/>
                        </a:prstGeom>
                      </p166:spPr>
                    </pslz:zmPr>
                  </pslz:sldZmObj>
                </pslz:sldZm>
              </a:graphicData>
            </a:graphic>
          </p:graphicFrame>
        </mc:Choice>
        <mc:Fallback xmlns="">
          <p:pic>
            <p:nvPicPr>
              <p:cNvPr id="21" name="Slide Zoom 20">
                <a:hlinkClick r:id="rId17" action="ppaction://hlinksldjump"/>
                <a:extLst>
                  <a:ext uri="{FF2B5EF4-FFF2-40B4-BE49-F238E27FC236}">
                    <a16:creationId xmlns:a16="http://schemas.microsoft.com/office/drawing/2014/main" id="{95C5EDB5-FFF5-11BB-22C0-5B2F07DB3D4A}"/>
                  </a:ext>
                </a:extLst>
              </p:cNvPr>
              <p:cNvPicPr>
                <a:picLocks noGrp="1" noRot="1" noChangeAspect="1" noMove="1" noResize="1" noEditPoints="1" noAdjustHandles="1" noChangeArrowheads="1" noChangeShapeType="1"/>
              </p:cNvPicPr>
              <p:nvPr/>
            </p:nvPicPr>
            <p:blipFill>
              <a:blip r:embed="rId18"/>
              <a:stretch>
                <a:fillRect/>
              </a:stretch>
            </p:blipFill>
            <p:spPr>
              <a:xfrm>
                <a:off x="1772855" y="4286511"/>
                <a:ext cx="4594852" cy="2584604"/>
              </a:xfrm>
              <a:prstGeom prst="rect">
                <a:avLst/>
              </a:prstGeom>
            </p:spPr>
          </p:pic>
        </mc:Fallback>
      </mc:AlternateContent>
    </p:spTree>
    <p:extLst>
      <p:ext uri="{BB962C8B-B14F-4D97-AF65-F5344CB8AC3E}">
        <p14:creationId xmlns:p14="http://schemas.microsoft.com/office/powerpoint/2010/main" val="354145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20EF-64FB-0D96-E1B2-FEEDFFF9F213}"/>
              </a:ext>
            </a:extLst>
          </p:cNvPr>
          <p:cNvSpPr>
            <a:spLocks noGrp="1"/>
          </p:cNvSpPr>
          <p:nvPr>
            <p:ph type="title"/>
          </p:nvPr>
        </p:nvSpPr>
        <p:spPr/>
        <p:txBody>
          <a:bodyPr/>
          <a:lstStyle/>
          <a:p>
            <a:r>
              <a:rPr lang="en-US" dirty="0">
                <a:solidFill>
                  <a:schemeClr val="bg1"/>
                </a:solidFill>
              </a:rPr>
              <a:t>EDA 3 – Stress Level explanatory variable </a:t>
            </a:r>
            <a:endParaRPr lang="en-KR" dirty="0">
              <a:solidFill>
                <a:schemeClr val="bg1"/>
              </a:solidFill>
            </a:endParaRPr>
          </a:p>
        </p:txBody>
      </p:sp>
      <p:pic>
        <p:nvPicPr>
          <p:cNvPr id="5" name="Content Placeholder 4" descr="A diagram of heart attack&#10;&#10;Description automatically generated">
            <a:extLst>
              <a:ext uri="{FF2B5EF4-FFF2-40B4-BE49-F238E27FC236}">
                <a16:creationId xmlns:a16="http://schemas.microsoft.com/office/drawing/2014/main" id="{34FE4495-FD83-4409-22A8-BE21DF74BD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021" y="1571625"/>
            <a:ext cx="6809369" cy="4616222"/>
          </a:xfrm>
        </p:spPr>
      </p:pic>
      <p:sp>
        <p:nvSpPr>
          <p:cNvPr id="6" name="TextBox 5">
            <a:extLst>
              <a:ext uri="{FF2B5EF4-FFF2-40B4-BE49-F238E27FC236}">
                <a16:creationId xmlns:a16="http://schemas.microsoft.com/office/drawing/2014/main" id="{2DEC9637-B324-57EF-667F-88755E4262AE}"/>
              </a:ext>
            </a:extLst>
          </p:cNvPr>
          <p:cNvSpPr txBox="1"/>
          <p:nvPr/>
        </p:nvSpPr>
        <p:spPr>
          <a:xfrm flipH="1">
            <a:off x="6235577" y="3943350"/>
            <a:ext cx="314325" cy="369332"/>
          </a:xfrm>
          <a:prstGeom prst="rect">
            <a:avLst/>
          </a:prstGeom>
          <a:noFill/>
        </p:spPr>
        <p:txBody>
          <a:bodyPr wrap="square" rtlCol="0">
            <a:spAutoFit/>
          </a:bodyPr>
          <a:lstStyle/>
          <a:p>
            <a:r>
              <a:rPr lang="en-KR" dirty="0"/>
              <a:t>5</a:t>
            </a:r>
          </a:p>
        </p:txBody>
      </p:sp>
      <p:sp>
        <p:nvSpPr>
          <p:cNvPr id="7" name="TextBox 6">
            <a:extLst>
              <a:ext uri="{FF2B5EF4-FFF2-40B4-BE49-F238E27FC236}">
                <a16:creationId xmlns:a16="http://schemas.microsoft.com/office/drawing/2014/main" id="{8D20B8CE-A400-85B3-535D-3E4DAD7E6392}"/>
              </a:ext>
            </a:extLst>
          </p:cNvPr>
          <p:cNvSpPr txBox="1"/>
          <p:nvPr/>
        </p:nvSpPr>
        <p:spPr>
          <a:xfrm>
            <a:off x="1157288" y="3943350"/>
            <a:ext cx="308098" cy="369332"/>
          </a:xfrm>
          <a:prstGeom prst="rect">
            <a:avLst/>
          </a:prstGeom>
          <a:noFill/>
        </p:spPr>
        <p:txBody>
          <a:bodyPr wrap="none" rtlCol="0">
            <a:spAutoFit/>
          </a:bodyPr>
          <a:lstStyle/>
          <a:p>
            <a:r>
              <a:rPr lang="en-KR" dirty="0"/>
              <a:t>5</a:t>
            </a:r>
          </a:p>
        </p:txBody>
      </p:sp>
      <p:sp>
        <p:nvSpPr>
          <p:cNvPr id="8" name="TextBox 7">
            <a:extLst>
              <a:ext uri="{FF2B5EF4-FFF2-40B4-BE49-F238E27FC236}">
                <a16:creationId xmlns:a16="http://schemas.microsoft.com/office/drawing/2014/main" id="{13384C64-6E9C-8459-F33C-ECCD36644FC6}"/>
              </a:ext>
            </a:extLst>
          </p:cNvPr>
          <p:cNvSpPr txBox="1"/>
          <p:nvPr/>
        </p:nvSpPr>
        <p:spPr>
          <a:xfrm>
            <a:off x="7145311" y="1748852"/>
            <a:ext cx="446706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solidFill>
                  <a:schemeClr val="bg1"/>
                </a:solidFill>
              </a:rPr>
              <a:t>Median values of people WITHOUT and WITH heart attack are same</a:t>
            </a:r>
          </a:p>
          <a:p>
            <a:pPr marL="285750" indent="-285750">
              <a:buFont typeface="Arial"/>
              <a:buChar char="•"/>
            </a:pPr>
            <a:r>
              <a:rPr lang="en-US" sz="3200" dirty="0">
                <a:solidFill>
                  <a:schemeClr val="bg1"/>
                </a:solidFill>
              </a:rPr>
              <a:t>The ranges WITHOUT and  WITH heart attack risk are same</a:t>
            </a:r>
          </a:p>
        </p:txBody>
      </p:sp>
      <p:sp>
        <p:nvSpPr>
          <p:cNvPr id="3" name="TextBox 2">
            <a:extLst>
              <a:ext uri="{FF2B5EF4-FFF2-40B4-BE49-F238E27FC236}">
                <a16:creationId xmlns:a16="http://schemas.microsoft.com/office/drawing/2014/main" id="{AB833750-6F3A-BE1F-82E2-B59B59A347AC}"/>
              </a:ext>
            </a:extLst>
          </p:cNvPr>
          <p:cNvSpPr txBox="1"/>
          <p:nvPr/>
        </p:nvSpPr>
        <p:spPr>
          <a:xfrm>
            <a:off x="3716513" y="5560608"/>
            <a:ext cx="710161" cy="369332"/>
          </a:xfrm>
          <a:prstGeom prst="rect">
            <a:avLst/>
          </a:prstGeom>
          <a:noFill/>
        </p:spPr>
        <p:txBody>
          <a:bodyPr wrap="square" rtlCol="0">
            <a:spAutoFit/>
          </a:bodyPr>
          <a:lstStyle/>
          <a:p>
            <a:r>
              <a:rPr lang="en-KR" dirty="0"/>
              <a:t>1</a:t>
            </a:r>
          </a:p>
        </p:txBody>
      </p:sp>
      <p:sp>
        <p:nvSpPr>
          <p:cNvPr id="4" name="TextBox 3">
            <a:extLst>
              <a:ext uri="{FF2B5EF4-FFF2-40B4-BE49-F238E27FC236}">
                <a16:creationId xmlns:a16="http://schemas.microsoft.com/office/drawing/2014/main" id="{E0720FA7-9AEC-C076-7888-9823B08DE244}"/>
              </a:ext>
            </a:extLst>
          </p:cNvPr>
          <p:cNvSpPr txBox="1"/>
          <p:nvPr/>
        </p:nvSpPr>
        <p:spPr>
          <a:xfrm>
            <a:off x="3609216" y="2078087"/>
            <a:ext cx="575326" cy="369332"/>
          </a:xfrm>
          <a:prstGeom prst="rect">
            <a:avLst/>
          </a:prstGeom>
          <a:noFill/>
        </p:spPr>
        <p:txBody>
          <a:bodyPr wrap="square" rtlCol="0">
            <a:spAutoFit/>
          </a:bodyPr>
          <a:lstStyle/>
          <a:p>
            <a:r>
              <a:rPr lang="en-KR" dirty="0"/>
              <a:t>10</a:t>
            </a:r>
          </a:p>
        </p:txBody>
      </p:sp>
      <p:cxnSp>
        <p:nvCxnSpPr>
          <p:cNvPr id="12" name="Straight Arrow Connector 11">
            <a:extLst>
              <a:ext uri="{FF2B5EF4-FFF2-40B4-BE49-F238E27FC236}">
                <a16:creationId xmlns:a16="http://schemas.microsoft.com/office/drawing/2014/main" id="{48CBF0B7-F05F-18FE-1E6B-662E76DAF094}"/>
              </a:ext>
            </a:extLst>
          </p:cNvPr>
          <p:cNvCxnSpPr/>
          <p:nvPr/>
        </p:nvCxnSpPr>
        <p:spPr>
          <a:xfrm>
            <a:off x="4184542" y="2262753"/>
            <a:ext cx="862148" cy="108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2A39F6A-B7DE-4AA9-782B-8251E1F36D84}"/>
              </a:ext>
            </a:extLst>
          </p:cNvPr>
          <p:cNvCxnSpPr/>
          <p:nvPr/>
        </p:nvCxnSpPr>
        <p:spPr>
          <a:xfrm flipH="1">
            <a:off x="2572719" y="2262753"/>
            <a:ext cx="903992" cy="108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05518A2-F535-FD34-4539-7339BAAEC1FE}"/>
              </a:ext>
            </a:extLst>
          </p:cNvPr>
          <p:cNvCxnSpPr/>
          <p:nvPr/>
        </p:nvCxnSpPr>
        <p:spPr>
          <a:xfrm flipV="1">
            <a:off x="4184542" y="5563235"/>
            <a:ext cx="862148"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52941D-E67C-0577-CFCF-C8DA358D44DE}"/>
              </a:ext>
            </a:extLst>
          </p:cNvPr>
          <p:cNvCxnSpPr/>
          <p:nvPr/>
        </p:nvCxnSpPr>
        <p:spPr>
          <a:xfrm flipH="1" flipV="1">
            <a:off x="2572719" y="5560608"/>
            <a:ext cx="1036497"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409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058B7-174D-624B-8B76-7DB39FA98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69" y="1299355"/>
            <a:ext cx="8477491" cy="52415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45C833-37A3-588A-0D4B-2007903454CE}"/>
              </a:ext>
            </a:extLst>
          </p:cNvPr>
          <p:cNvSpPr txBox="1"/>
          <p:nvPr/>
        </p:nvSpPr>
        <p:spPr>
          <a:xfrm>
            <a:off x="807720" y="484672"/>
            <a:ext cx="6096000" cy="584775"/>
          </a:xfrm>
          <a:prstGeom prst="rect">
            <a:avLst/>
          </a:prstGeom>
          <a:noFill/>
        </p:spPr>
        <p:txBody>
          <a:bodyPr wrap="square">
            <a:spAutoFit/>
          </a:bodyPr>
          <a:lstStyle/>
          <a:p>
            <a:r>
              <a:rPr lang="en-US" altLang="ko-KR" sz="3200" dirty="0">
                <a:solidFill>
                  <a:schemeClr val="bg1"/>
                </a:solidFill>
              </a:rPr>
              <a:t>Distribution of sleep hours </a:t>
            </a:r>
            <a:endParaRPr lang="ko-KR" altLang="en-US" sz="3200" dirty="0"/>
          </a:p>
        </p:txBody>
      </p:sp>
      <p:sp>
        <p:nvSpPr>
          <p:cNvPr id="8" name="TextBox 7">
            <a:extLst>
              <a:ext uri="{FF2B5EF4-FFF2-40B4-BE49-F238E27FC236}">
                <a16:creationId xmlns:a16="http://schemas.microsoft.com/office/drawing/2014/main" id="{B7C9F4CC-0FF1-6D12-3B23-7D48A2311051}"/>
              </a:ext>
            </a:extLst>
          </p:cNvPr>
          <p:cNvSpPr txBox="1"/>
          <p:nvPr/>
        </p:nvSpPr>
        <p:spPr>
          <a:xfrm>
            <a:off x="5775960" y="439429"/>
            <a:ext cx="6096000" cy="369332"/>
          </a:xfrm>
          <a:prstGeom prst="rect">
            <a:avLst/>
          </a:prstGeom>
          <a:noFill/>
        </p:spPr>
        <p:txBody>
          <a:bodyPr wrap="square">
            <a:spAutoFit/>
          </a:bodyPr>
          <a:lstStyle/>
          <a:p>
            <a:r>
              <a:rPr lang="en-US" altLang="ko-KR" sz="1800" dirty="0">
                <a:solidFill>
                  <a:schemeClr val="bg1"/>
                </a:solidFill>
              </a:rPr>
              <a:t>No heart attack risk</a:t>
            </a:r>
            <a:endParaRPr lang="ko-KR" altLang="en-US" dirty="0"/>
          </a:p>
        </p:txBody>
      </p:sp>
      <p:sp>
        <p:nvSpPr>
          <p:cNvPr id="10" name="TextBox 9">
            <a:extLst>
              <a:ext uri="{FF2B5EF4-FFF2-40B4-BE49-F238E27FC236}">
                <a16:creationId xmlns:a16="http://schemas.microsoft.com/office/drawing/2014/main" id="{BDFA0AB2-B5D4-3F08-CF13-C5A7D0335BEA}"/>
              </a:ext>
            </a:extLst>
          </p:cNvPr>
          <p:cNvSpPr txBox="1"/>
          <p:nvPr/>
        </p:nvSpPr>
        <p:spPr>
          <a:xfrm>
            <a:off x="8823960" y="808761"/>
            <a:ext cx="6736080" cy="369332"/>
          </a:xfrm>
          <a:prstGeom prst="rect">
            <a:avLst/>
          </a:prstGeom>
          <a:noFill/>
        </p:spPr>
        <p:txBody>
          <a:bodyPr wrap="square">
            <a:spAutoFit/>
          </a:bodyPr>
          <a:lstStyle/>
          <a:p>
            <a:r>
              <a:rPr lang="en-US" altLang="ko-KR" sz="1800" dirty="0">
                <a:solidFill>
                  <a:schemeClr val="bg1"/>
                </a:solidFill>
              </a:rPr>
              <a:t>heart attack risk</a:t>
            </a:r>
            <a:endParaRPr lang="ko-KR" altLang="en-US" dirty="0"/>
          </a:p>
        </p:txBody>
      </p:sp>
      <p:cxnSp>
        <p:nvCxnSpPr>
          <p:cNvPr id="11" name="Straight Arrow Connector 10">
            <a:extLst>
              <a:ext uri="{FF2B5EF4-FFF2-40B4-BE49-F238E27FC236}">
                <a16:creationId xmlns:a16="http://schemas.microsoft.com/office/drawing/2014/main" id="{ACEC6739-0D3D-8448-A1C9-8C04F0D9AC7D}"/>
              </a:ext>
            </a:extLst>
          </p:cNvPr>
          <p:cNvCxnSpPr>
            <a:cxnSpLocks/>
          </p:cNvCxnSpPr>
          <p:nvPr/>
        </p:nvCxnSpPr>
        <p:spPr>
          <a:xfrm flipH="1">
            <a:off x="4585214" y="854004"/>
            <a:ext cx="1353696" cy="941011"/>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1A4D56E-9FDA-44D7-507C-37BE6F9CBDF1}"/>
              </a:ext>
            </a:extLst>
          </p:cNvPr>
          <p:cNvCxnSpPr>
            <a:cxnSpLocks/>
          </p:cNvCxnSpPr>
          <p:nvPr/>
        </p:nvCxnSpPr>
        <p:spPr>
          <a:xfrm flipH="1">
            <a:off x="5067619" y="1222411"/>
            <a:ext cx="3344861" cy="810430"/>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B4FC31-C485-B339-462B-AA0E76B92095}"/>
              </a:ext>
            </a:extLst>
          </p:cNvPr>
          <p:cNvSpPr txBox="1"/>
          <p:nvPr/>
        </p:nvSpPr>
        <p:spPr>
          <a:xfrm>
            <a:off x="9163050" y="1795015"/>
            <a:ext cx="2708910" cy="4524315"/>
          </a:xfrm>
          <a:prstGeom prst="rect">
            <a:avLst/>
          </a:prstGeom>
          <a:noFill/>
        </p:spPr>
        <p:txBody>
          <a:bodyPr wrap="square">
            <a:spAutoFit/>
          </a:bodyPr>
          <a:lstStyle/>
          <a:p>
            <a:pPr marL="285750" indent="-285750">
              <a:buFont typeface="Arial"/>
              <a:buChar char="•"/>
            </a:pPr>
            <a:r>
              <a:rPr lang="en-US" altLang="ko-KR" sz="2400" dirty="0">
                <a:solidFill>
                  <a:schemeClr val="bg1"/>
                </a:solidFill>
              </a:rPr>
              <a:t>It is hard to see the difference in the distribution of sleep hours for those with and without heart attack risk here because the count of people without risk is much higher</a:t>
            </a:r>
          </a:p>
        </p:txBody>
      </p:sp>
    </p:spTree>
    <p:extLst>
      <p:ext uri="{BB962C8B-B14F-4D97-AF65-F5344CB8AC3E}">
        <p14:creationId xmlns:p14="http://schemas.microsoft.com/office/powerpoint/2010/main" val="3103515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2556-2697-B6E3-7A5C-284E5C96749D}"/>
              </a:ext>
            </a:extLst>
          </p:cNvPr>
          <p:cNvSpPr>
            <a:spLocks noGrp="1"/>
          </p:cNvSpPr>
          <p:nvPr>
            <p:ph type="title"/>
          </p:nvPr>
        </p:nvSpPr>
        <p:spPr/>
        <p:txBody>
          <a:bodyPr/>
          <a:lstStyle/>
          <a:p>
            <a:r>
              <a:rPr lang="en-US" dirty="0">
                <a:solidFill>
                  <a:schemeClr val="bg1"/>
                </a:solidFill>
              </a:rPr>
              <a:t>EDA 4 – Distribution of sleep hours </a:t>
            </a:r>
          </a:p>
        </p:txBody>
      </p:sp>
      <p:sp>
        <p:nvSpPr>
          <p:cNvPr id="6" name="TextBox 5">
            <a:extLst>
              <a:ext uri="{FF2B5EF4-FFF2-40B4-BE49-F238E27FC236}">
                <a16:creationId xmlns:a16="http://schemas.microsoft.com/office/drawing/2014/main" id="{0AAC8095-E41D-5A2F-5613-5B8C91808793}"/>
              </a:ext>
            </a:extLst>
          </p:cNvPr>
          <p:cNvSpPr txBox="1"/>
          <p:nvPr/>
        </p:nvSpPr>
        <p:spPr>
          <a:xfrm>
            <a:off x="7157803" y="1742607"/>
            <a:ext cx="4766872"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bg1"/>
                </a:solidFill>
              </a:rPr>
              <a:t>The distribution of sleep ours does not appear to be significantly different between those who do have heart attack risk and those who do.</a:t>
            </a:r>
          </a:p>
        </p:txBody>
      </p:sp>
      <p:pic>
        <p:nvPicPr>
          <p:cNvPr id="5" name="Picture 4">
            <a:extLst>
              <a:ext uri="{FF2B5EF4-FFF2-40B4-BE49-F238E27FC236}">
                <a16:creationId xmlns:a16="http://schemas.microsoft.com/office/drawing/2014/main" id="{880BBF17-50AE-6796-29EF-84592BF8FFC6}"/>
              </a:ext>
            </a:extLst>
          </p:cNvPr>
          <p:cNvPicPr>
            <a:picLocks noChangeAspect="1"/>
          </p:cNvPicPr>
          <p:nvPr/>
        </p:nvPicPr>
        <p:blipFill>
          <a:blip r:embed="rId3"/>
          <a:stretch>
            <a:fillRect/>
          </a:stretch>
        </p:blipFill>
        <p:spPr>
          <a:xfrm>
            <a:off x="267325" y="1742607"/>
            <a:ext cx="7056732" cy="4054191"/>
          </a:xfrm>
          <a:prstGeom prst="rect">
            <a:avLst/>
          </a:prstGeom>
        </p:spPr>
      </p:pic>
    </p:spTree>
    <p:extLst>
      <p:ext uri="{BB962C8B-B14F-4D97-AF65-F5344CB8AC3E}">
        <p14:creationId xmlns:p14="http://schemas.microsoft.com/office/powerpoint/2010/main" val="3036605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34A5D-03D0-847E-2444-812DEBA0B5A7}"/>
              </a:ext>
            </a:extLst>
          </p:cNvPr>
          <p:cNvSpPr>
            <a:spLocks noGrp="1"/>
          </p:cNvSpPr>
          <p:nvPr>
            <p:ph type="title"/>
          </p:nvPr>
        </p:nvSpPr>
        <p:spPr/>
        <p:txBody>
          <a:bodyPr/>
          <a:lstStyle/>
          <a:p>
            <a:r>
              <a:rPr lang="en-US" dirty="0">
                <a:solidFill>
                  <a:schemeClr val="bg1"/>
                </a:solidFill>
              </a:rPr>
              <a:t>EDA 5 – PMF Distribution of Exercise hours </a:t>
            </a:r>
            <a:endParaRPr lang="en-KR" dirty="0">
              <a:solidFill>
                <a:schemeClr val="bg1"/>
              </a:solidFill>
            </a:endParaRPr>
          </a:p>
        </p:txBody>
      </p:sp>
      <p:sp>
        <p:nvSpPr>
          <p:cNvPr id="6" name="TextBox 5">
            <a:extLst>
              <a:ext uri="{FF2B5EF4-FFF2-40B4-BE49-F238E27FC236}">
                <a16:creationId xmlns:a16="http://schemas.microsoft.com/office/drawing/2014/main" id="{D1430833-C225-9EA1-1216-9B3E61C72401}"/>
              </a:ext>
            </a:extLst>
          </p:cNvPr>
          <p:cNvSpPr txBox="1"/>
          <p:nvPr/>
        </p:nvSpPr>
        <p:spPr>
          <a:xfrm>
            <a:off x="7145311" y="1748852"/>
            <a:ext cx="446706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bg1"/>
                </a:solidFill>
              </a:rPr>
              <a:t>Mode and the range are similar in each section "0", which means with no heart attack risk, and "1", which means with heart attack risks </a:t>
            </a:r>
          </a:p>
        </p:txBody>
      </p:sp>
      <p:pic>
        <p:nvPicPr>
          <p:cNvPr id="8" name="Picture 7">
            <a:extLst>
              <a:ext uri="{FF2B5EF4-FFF2-40B4-BE49-F238E27FC236}">
                <a16:creationId xmlns:a16="http://schemas.microsoft.com/office/drawing/2014/main" id="{3E4041CD-FDF3-2CB4-5690-5B27B539DE17}"/>
              </a:ext>
            </a:extLst>
          </p:cNvPr>
          <p:cNvPicPr>
            <a:picLocks noChangeAspect="1"/>
          </p:cNvPicPr>
          <p:nvPr/>
        </p:nvPicPr>
        <p:blipFill>
          <a:blip r:embed="rId3"/>
          <a:stretch>
            <a:fillRect/>
          </a:stretch>
        </p:blipFill>
        <p:spPr>
          <a:xfrm>
            <a:off x="286717" y="1748852"/>
            <a:ext cx="6858594" cy="4229467"/>
          </a:xfrm>
          <a:prstGeom prst="rect">
            <a:avLst/>
          </a:prstGeom>
        </p:spPr>
      </p:pic>
    </p:spTree>
    <p:extLst>
      <p:ext uri="{BB962C8B-B14F-4D97-AF65-F5344CB8AC3E}">
        <p14:creationId xmlns:p14="http://schemas.microsoft.com/office/powerpoint/2010/main" val="196752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058B7-174D-624B-8B76-7DB39FA98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69" y="1299355"/>
            <a:ext cx="8477491" cy="52415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45C833-37A3-588A-0D4B-2007903454CE}"/>
              </a:ext>
            </a:extLst>
          </p:cNvPr>
          <p:cNvSpPr txBox="1"/>
          <p:nvPr/>
        </p:nvSpPr>
        <p:spPr>
          <a:xfrm>
            <a:off x="807720" y="484672"/>
            <a:ext cx="6096000" cy="584775"/>
          </a:xfrm>
          <a:prstGeom prst="rect">
            <a:avLst/>
          </a:prstGeom>
          <a:noFill/>
        </p:spPr>
        <p:txBody>
          <a:bodyPr wrap="square">
            <a:spAutoFit/>
          </a:bodyPr>
          <a:lstStyle/>
          <a:p>
            <a:r>
              <a:rPr lang="en-US" altLang="ko-KR" sz="3200" dirty="0">
                <a:solidFill>
                  <a:schemeClr val="bg1"/>
                </a:solidFill>
              </a:rPr>
              <a:t>Distribution of Stress level </a:t>
            </a:r>
            <a:endParaRPr lang="ko-KR" altLang="en-US" sz="3200" dirty="0"/>
          </a:p>
        </p:txBody>
      </p:sp>
      <p:sp>
        <p:nvSpPr>
          <p:cNvPr id="8" name="TextBox 7">
            <a:extLst>
              <a:ext uri="{FF2B5EF4-FFF2-40B4-BE49-F238E27FC236}">
                <a16:creationId xmlns:a16="http://schemas.microsoft.com/office/drawing/2014/main" id="{B7C9F4CC-0FF1-6D12-3B23-7D48A2311051}"/>
              </a:ext>
            </a:extLst>
          </p:cNvPr>
          <p:cNvSpPr txBox="1"/>
          <p:nvPr/>
        </p:nvSpPr>
        <p:spPr>
          <a:xfrm>
            <a:off x="5775960" y="439429"/>
            <a:ext cx="6096000" cy="369332"/>
          </a:xfrm>
          <a:prstGeom prst="rect">
            <a:avLst/>
          </a:prstGeom>
          <a:noFill/>
        </p:spPr>
        <p:txBody>
          <a:bodyPr wrap="square">
            <a:spAutoFit/>
          </a:bodyPr>
          <a:lstStyle/>
          <a:p>
            <a:r>
              <a:rPr lang="en-US" altLang="ko-KR" sz="1800" dirty="0">
                <a:solidFill>
                  <a:schemeClr val="bg1"/>
                </a:solidFill>
              </a:rPr>
              <a:t>No heart attack risk</a:t>
            </a:r>
            <a:endParaRPr lang="ko-KR" altLang="en-US" dirty="0"/>
          </a:p>
        </p:txBody>
      </p:sp>
      <p:sp>
        <p:nvSpPr>
          <p:cNvPr id="10" name="TextBox 9">
            <a:extLst>
              <a:ext uri="{FF2B5EF4-FFF2-40B4-BE49-F238E27FC236}">
                <a16:creationId xmlns:a16="http://schemas.microsoft.com/office/drawing/2014/main" id="{BDFA0AB2-B5D4-3F08-CF13-C5A7D0335BEA}"/>
              </a:ext>
            </a:extLst>
          </p:cNvPr>
          <p:cNvSpPr txBox="1"/>
          <p:nvPr/>
        </p:nvSpPr>
        <p:spPr>
          <a:xfrm>
            <a:off x="8823960" y="808761"/>
            <a:ext cx="6736080" cy="369332"/>
          </a:xfrm>
          <a:prstGeom prst="rect">
            <a:avLst/>
          </a:prstGeom>
          <a:noFill/>
        </p:spPr>
        <p:txBody>
          <a:bodyPr wrap="square">
            <a:spAutoFit/>
          </a:bodyPr>
          <a:lstStyle/>
          <a:p>
            <a:r>
              <a:rPr lang="en-US" altLang="ko-KR" sz="1800" dirty="0">
                <a:solidFill>
                  <a:schemeClr val="bg1"/>
                </a:solidFill>
              </a:rPr>
              <a:t>heart attack risk</a:t>
            </a:r>
            <a:endParaRPr lang="ko-KR" altLang="en-US" dirty="0"/>
          </a:p>
        </p:txBody>
      </p:sp>
      <p:cxnSp>
        <p:nvCxnSpPr>
          <p:cNvPr id="11" name="Straight Arrow Connector 10">
            <a:extLst>
              <a:ext uri="{FF2B5EF4-FFF2-40B4-BE49-F238E27FC236}">
                <a16:creationId xmlns:a16="http://schemas.microsoft.com/office/drawing/2014/main" id="{ACEC6739-0D3D-8448-A1C9-8C04F0D9AC7D}"/>
              </a:ext>
            </a:extLst>
          </p:cNvPr>
          <p:cNvCxnSpPr>
            <a:cxnSpLocks/>
          </p:cNvCxnSpPr>
          <p:nvPr/>
        </p:nvCxnSpPr>
        <p:spPr>
          <a:xfrm flipH="1">
            <a:off x="4585214" y="854004"/>
            <a:ext cx="1353696" cy="941011"/>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1A4D56E-9FDA-44D7-507C-37BE6F9CBDF1}"/>
              </a:ext>
            </a:extLst>
          </p:cNvPr>
          <p:cNvCxnSpPr>
            <a:cxnSpLocks/>
          </p:cNvCxnSpPr>
          <p:nvPr/>
        </p:nvCxnSpPr>
        <p:spPr>
          <a:xfrm flipH="1">
            <a:off x="5067619" y="1222411"/>
            <a:ext cx="3344861" cy="810430"/>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B4FC31-C485-B339-462B-AA0E76B92095}"/>
              </a:ext>
            </a:extLst>
          </p:cNvPr>
          <p:cNvSpPr txBox="1"/>
          <p:nvPr/>
        </p:nvSpPr>
        <p:spPr>
          <a:xfrm>
            <a:off x="9163050" y="1795015"/>
            <a:ext cx="2708910" cy="4154984"/>
          </a:xfrm>
          <a:prstGeom prst="rect">
            <a:avLst/>
          </a:prstGeom>
          <a:noFill/>
        </p:spPr>
        <p:txBody>
          <a:bodyPr wrap="square">
            <a:spAutoFit/>
          </a:bodyPr>
          <a:lstStyle/>
          <a:p>
            <a:pPr marL="285750" indent="-285750">
              <a:buFont typeface="Arial"/>
              <a:buChar char="•"/>
            </a:pPr>
            <a:r>
              <a:rPr lang="en-US" altLang="ko-KR" sz="2400" dirty="0">
                <a:solidFill>
                  <a:schemeClr val="bg1"/>
                </a:solidFill>
              </a:rPr>
              <a:t>It is hard to see the difference in the distribution of stress level for those with and without heart attack risk here because the count of people without risk is much higher</a:t>
            </a:r>
          </a:p>
        </p:txBody>
      </p:sp>
      <p:pic>
        <p:nvPicPr>
          <p:cNvPr id="2" name="Picture 2">
            <a:extLst>
              <a:ext uri="{FF2B5EF4-FFF2-40B4-BE49-F238E27FC236}">
                <a16:creationId xmlns:a16="http://schemas.microsoft.com/office/drawing/2014/main" id="{9FDC7C2F-D8F6-1C8E-91C9-8A17C441AC7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41923" y="1924332"/>
            <a:ext cx="741903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950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A4B9-C076-1EF5-5B40-B69EED8FAA14}"/>
              </a:ext>
            </a:extLst>
          </p:cNvPr>
          <p:cNvSpPr>
            <a:spLocks noGrp="1"/>
          </p:cNvSpPr>
          <p:nvPr>
            <p:ph type="title"/>
          </p:nvPr>
        </p:nvSpPr>
        <p:spPr/>
        <p:txBody>
          <a:bodyPr/>
          <a:lstStyle/>
          <a:p>
            <a:r>
              <a:rPr lang="en-US" dirty="0">
                <a:solidFill>
                  <a:schemeClr val="bg1"/>
                </a:solidFill>
              </a:rPr>
              <a:t>EDA 6 – PMF Distribution of Stress Level</a:t>
            </a:r>
            <a:endParaRPr lang="en-KR" dirty="0">
              <a:solidFill>
                <a:schemeClr val="bg1"/>
              </a:solidFill>
            </a:endParaRPr>
          </a:p>
        </p:txBody>
      </p:sp>
      <p:sp>
        <p:nvSpPr>
          <p:cNvPr id="6" name="TextBox 5">
            <a:extLst>
              <a:ext uri="{FF2B5EF4-FFF2-40B4-BE49-F238E27FC236}">
                <a16:creationId xmlns:a16="http://schemas.microsoft.com/office/drawing/2014/main" id="{E558C1FD-0018-A71D-13A4-924BE852683C}"/>
              </a:ext>
            </a:extLst>
          </p:cNvPr>
          <p:cNvSpPr txBox="1"/>
          <p:nvPr/>
        </p:nvSpPr>
        <p:spPr>
          <a:xfrm>
            <a:off x="7145311" y="1748852"/>
            <a:ext cx="4467068"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bg1"/>
                </a:solidFill>
              </a:rPr>
              <a:t>This data is very similarly distributed, suggesting no difference in average stress level between those who have heart attack risk and those who don’t </a:t>
            </a:r>
          </a:p>
        </p:txBody>
      </p:sp>
      <p:pic>
        <p:nvPicPr>
          <p:cNvPr id="8" name="Picture 7">
            <a:extLst>
              <a:ext uri="{FF2B5EF4-FFF2-40B4-BE49-F238E27FC236}">
                <a16:creationId xmlns:a16="http://schemas.microsoft.com/office/drawing/2014/main" id="{108E178A-82A6-81EB-108B-0A16EEDA7F65}"/>
              </a:ext>
            </a:extLst>
          </p:cNvPr>
          <p:cNvPicPr>
            <a:picLocks noChangeAspect="1"/>
          </p:cNvPicPr>
          <p:nvPr/>
        </p:nvPicPr>
        <p:blipFill>
          <a:blip r:embed="rId3"/>
          <a:stretch>
            <a:fillRect/>
          </a:stretch>
        </p:blipFill>
        <p:spPr>
          <a:xfrm>
            <a:off x="579621" y="1748852"/>
            <a:ext cx="6721422" cy="4092295"/>
          </a:xfrm>
          <a:prstGeom prst="rect">
            <a:avLst/>
          </a:prstGeom>
        </p:spPr>
      </p:pic>
    </p:spTree>
    <p:extLst>
      <p:ext uri="{BB962C8B-B14F-4D97-AF65-F5344CB8AC3E}">
        <p14:creationId xmlns:p14="http://schemas.microsoft.com/office/powerpoint/2010/main" val="333695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6DEF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2AE6CE-B8E8-75D9-A471-9DC5AB7AE454}"/>
              </a:ext>
            </a:extLst>
          </p:cNvPr>
          <p:cNvSpPr/>
          <p:nvPr/>
        </p:nvSpPr>
        <p:spPr>
          <a:xfrm>
            <a:off x="2" y="4051139"/>
            <a:ext cx="1886672" cy="2806861"/>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4" name="Rectangle 3">
            <a:extLst>
              <a:ext uri="{FF2B5EF4-FFF2-40B4-BE49-F238E27FC236}">
                <a16:creationId xmlns:a16="http://schemas.microsoft.com/office/drawing/2014/main" id="{7938939F-6BB2-057F-7F3E-6DAB6C0815E7}"/>
              </a:ext>
            </a:extLst>
          </p:cNvPr>
          <p:cNvSpPr/>
          <p:nvPr/>
        </p:nvSpPr>
        <p:spPr>
          <a:xfrm>
            <a:off x="1772855" y="5891514"/>
            <a:ext cx="5588644" cy="966485"/>
          </a:xfrm>
          <a:prstGeom prst="rect">
            <a:avLst/>
          </a:prstGeom>
          <a:solidFill>
            <a:srgbClr val="A1D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6DEF7"/>
              </a:solidFill>
            </a:endParaRPr>
          </a:p>
        </p:txBody>
      </p:sp>
      <p:sp>
        <p:nvSpPr>
          <p:cNvPr id="7" name="Oval 6">
            <a:extLst>
              <a:ext uri="{FF2B5EF4-FFF2-40B4-BE49-F238E27FC236}">
                <a16:creationId xmlns:a16="http://schemas.microsoft.com/office/drawing/2014/main" id="{8E36DDAA-7631-31E8-6768-202256C114EA}"/>
              </a:ext>
            </a:extLst>
          </p:cNvPr>
          <p:cNvSpPr/>
          <p:nvPr/>
        </p:nvSpPr>
        <p:spPr>
          <a:xfrm>
            <a:off x="2633330" y="106680"/>
            <a:ext cx="6925340" cy="6644640"/>
          </a:xfrm>
          <a:prstGeom prst="ellipse">
            <a:avLst/>
          </a:prstGeom>
          <a:solidFill>
            <a:srgbClr val="7ACAF2"/>
          </a:solidFill>
          <a:ln w="98425">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2857313" y="2890482"/>
            <a:ext cx="6477373" cy="1200329"/>
          </a:xfrm>
          <a:prstGeom prst="rect">
            <a:avLst/>
          </a:prstGeom>
          <a:noFill/>
        </p:spPr>
        <p:txBody>
          <a:bodyPr wrap="square" rtlCol="0">
            <a:spAutoFit/>
          </a:bodyPr>
          <a:lstStyle/>
          <a:p>
            <a:pPr algn="ctr"/>
            <a:r>
              <a:rPr lang="en-US" altLang="ko-KR" sz="7200" b="1" u="sng" dirty="0">
                <a:solidFill>
                  <a:schemeClr val="bg1"/>
                </a:solidFill>
                <a:latin typeface="Felix Titling" panose="04060505060202020A04" pitchFamily="82" charset="0"/>
              </a:rPr>
              <a:t>Modeling</a:t>
            </a:r>
            <a:endParaRPr lang="ko-KR" altLang="en-US" sz="72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3"/>
              <a:stretch>
                <a:fillRect/>
              </a:stretch>
            </p:blipFill>
            <p:spPr>
              <a:xfrm>
                <a:off x="4180342" y="5766471"/>
                <a:ext cx="250227" cy="136800"/>
              </a:xfrm>
              <a:prstGeom prst="rect">
                <a:avLst/>
              </a:prstGeom>
            </p:spPr>
          </p:pic>
        </mc:Fallback>
      </mc:AlternateContent>
    </p:spTree>
    <p:extLst>
      <p:ext uri="{BB962C8B-B14F-4D97-AF65-F5344CB8AC3E}">
        <p14:creationId xmlns:p14="http://schemas.microsoft.com/office/powerpoint/2010/main" val="265382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778349-65AA-AD1F-F667-0167CBD38ADA}"/>
              </a:ext>
            </a:extLst>
          </p:cNvPr>
          <p:cNvSpPr txBox="1"/>
          <p:nvPr/>
        </p:nvSpPr>
        <p:spPr>
          <a:xfrm>
            <a:off x="12549181" y="1727316"/>
            <a:ext cx="8655640" cy="3863256"/>
          </a:xfrm>
          <a:prstGeom prst="rect">
            <a:avLst/>
          </a:prstGeom>
          <a:noFill/>
        </p:spPr>
        <p:txBody>
          <a:bodyPr wrap="square" rtlCol="0">
            <a:spAutoFit/>
          </a:bodyPr>
          <a:lstStyle/>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```{r}</a:t>
            </a:r>
          </a:p>
          <a:p>
            <a:pPr latinLnBrk="1">
              <a:spcAft>
                <a:spcPts val="800"/>
              </a:spcAft>
            </a:pPr>
            <a:r>
              <a:rPr lang="en-US" altLang="ko-KR" sz="2800" kern="100" dirty="0">
                <a:solidFill>
                  <a:srgbClr val="0DFEF8"/>
                </a:solidFill>
                <a:effectLst/>
                <a:latin typeface="Calibri" panose="020F0502020204030204" pitchFamily="34" charset="0"/>
                <a:ea typeface="Malgun Gothic" panose="020B0503020000020004" pitchFamily="34" charset="-127"/>
                <a:cs typeface="Times New Roman" panose="02020603050405020304" pitchFamily="18" charset="0"/>
              </a:rPr>
              <a:t>model_1 </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&lt;-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glm</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heart_attack_risk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exercise_hrs_week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data = </a:t>
            </a:r>
            <a:r>
              <a:rPr lang="en-US" altLang="ko-KR" sz="2800" kern="100" dirty="0" err="1">
                <a:solidFill>
                  <a:srgbClr val="0DFEF8"/>
                </a:solidFill>
                <a:effectLst/>
                <a:latin typeface="Calibri" panose="020F0502020204030204" pitchFamily="34" charset="0"/>
                <a:ea typeface="Malgun Gothic" panose="020B0503020000020004" pitchFamily="34" charset="-127"/>
                <a:cs typeface="Times New Roman" panose="02020603050405020304" pitchFamily="18" charset="0"/>
              </a:rPr>
              <a:t>no_family_history_dataset</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family = binomial()</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r>
              <a:rPr lang="en-US" altLang="ko-KR" sz="2800" dirty="0">
                <a:solidFill>
                  <a:schemeClr val="bg1"/>
                </a:solidFill>
              </a:rPr>
              <a:t>```</a:t>
            </a:r>
            <a:endParaRPr lang="ko-KR" altLang="en-US" sz="2800" dirty="0">
              <a:solidFill>
                <a:schemeClr val="bg1"/>
              </a:solidFill>
            </a:endParaRPr>
          </a:p>
        </p:txBody>
      </p:sp>
      <p:sp>
        <p:nvSpPr>
          <p:cNvPr id="31" name="TextBox 30">
            <a:extLst>
              <a:ext uri="{FF2B5EF4-FFF2-40B4-BE49-F238E27FC236}">
                <a16:creationId xmlns:a16="http://schemas.microsoft.com/office/drawing/2014/main" id="{AFA6C5C8-D11A-6969-7CED-5CFC0DDF2703}"/>
              </a:ext>
            </a:extLst>
          </p:cNvPr>
          <p:cNvSpPr txBox="1"/>
          <p:nvPr/>
        </p:nvSpPr>
        <p:spPr>
          <a:xfrm>
            <a:off x="4653023" y="485607"/>
            <a:ext cx="6065134" cy="769441"/>
          </a:xfrm>
          <a:prstGeom prst="rect">
            <a:avLst/>
          </a:prstGeom>
          <a:noFill/>
        </p:spPr>
        <p:txBody>
          <a:bodyPr wrap="square" rtlCol="0">
            <a:spAutoFit/>
          </a:bodyPr>
          <a:lstStyle/>
          <a:p>
            <a:r>
              <a:rPr lang="en-US" altLang="ko-KR" sz="4400" dirty="0">
                <a:solidFill>
                  <a:schemeClr val="bg1"/>
                </a:solidFill>
                <a:latin typeface="Baskerville Old Face" panose="02020602080505020303" pitchFamily="18" charset="0"/>
              </a:rPr>
              <a:t>Model 1</a:t>
            </a:r>
            <a:endParaRPr lang="ko-KR" altLang="en-US" sz="44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241462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778349-65AA-AD1F-F667-0167CBD38ADA}"/>
              </a:ext>
            </a:extLst>
          </p:cNvPr>
          <p:cNvSpPr txBox="1"/>
          <p:nvPr/>
        </p:nvSpPr>
        <p:spPr>
          <a:xfrm>
            <a:off x="835601" y="1773615"/>
            <a:ext cx="7488962" cy="3724096"/>
          </a:xfrm>
          <a:prstGeom prst="rect">
            <a:avLst/>
          </a:prstGeom>
          <a:noFill/>
        </p:spPr>
        <p:txBody>
          <a:bodyPr wrap="square" rtlCol="0">
            <a:spAutoFit/>
          </a:bodyPr>
          <a:lstStyle/>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```{r}</a:t>
            </a:r>
          </a:p>
          <a:p>
            <a:pPr latinLnBrk="1">
              <a:spcAft>
                <a:spcPts val="800"/>
              </a:spcAft>
            </a:pPr>
            <a:r>
              <a:rPr lang="en-US" altLang="ko-KR" sz="2800" kern="100" dirty="0">
                <a:solidFill>
                  <a:srgbClr val="0DFEF8"/>
                </a:solidFill>
                <a:effectLst/>
                <a:latin typeface="Calibri" panose="020F0502020204030204" pitchFamily="34" charset="0"/>
                <a:ea typeface="Malgun Gothic" panose="020B0503020000020004" pitchFamily="34" charset="-127"/>
                <a:cs typeface="Times New Roman" panose="02020603050405020304" pitchFamily="18" charset="0"/>
              </a:rPr>
              <a:t>model_1 </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&lt;-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glm</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heart_attack_risk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exercise_hrs_week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data = </a:t>
            </a:r>
            <a:r>
              <a:rPr lang="en-US" altLang="ko-KR" sz="2800" kern="100" dirty="0" err="1">
                <a:solidFill>
                  <a:srgbClr val="0DFEF8"/>
                </a:solidFill>
                <a:latin typeface="Calibri" panose="020F0502020204030204" pitchFamily="34" charset="0"/>
                <a:ea typeface="Malgun Gothic" panose="020B0503020000020004" pitchFamily="34" charset="-127"/>
                <a:cs typeface="Times New Roman" panose="02020603050405020304" pitchFamily="18" charset="0"/>
              </a:rPr>
              <a:t>trainData</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family = binomial()</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r>
              <a:rPr lang="en-US" altLang="ko-KR" sz="2800" dirty="0">
                <a:solidFill>
                  <a:schemeClr val="bg1"/>
                </a:solidFill>
              </a:rPr>
              <a:t>```</a:t>
            </a:r>
            <a:endParaRPr lang="ko-KR" altLang="en-US" sz="2800" dirty="0">
              <a:solidFill>
                <a:schemeClr val="bg1"/>
              </a:solidFill>
            </a:endParaRPr>
          </a:p>
        </p:txBody>
      </p:sp>
      <p:sp>
        <p:nvSpPr>
          <p:cNvPr id="6" name="TextBox 5">
            <a:extLst>
              <a:ext uri="{FF2B5EF4-FFF2-40B4-BE49-F238E27FC236}">
                <a16:creationId xmlns:a16="http://schemas.microsoft.com/office/drawing/2014/main" id="{C7F9A4CD-C6DA-1B90-E8B8-BC0489D61168}"/>
              </a:ext>
            </a:extLst>
          </p:cNvPr>
          <p:cNvSpPr txBox="1"/>
          <p:nvPr/>
        </p:nvSpPr>
        <p:spPr>
          <a:xfrm>
            <a:off x="12885440" y="1360289"/>
            <a:ext cx="9512166" cy="5221942"/>
          </a:xfrm>
          <a:prstGeom prst="rect">
            <a:avLst/>
          </a:prstGeom>
          <a:noFill/>
        </p:spPr>
        <p:txBody>
          <a:bodyPr wrap="square">
            <a:spAutoFit/>
          </a:bodyPr>
          <a:lstStyle/>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&lt;-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no_family_history_dataset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add_predictions</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model_1,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type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response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pred</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&gt;0.</a:t>
            </a:r>
            <a:r>
              <a:rPr lang="en-US" altLang="ko-KR"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36</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Tree>
    <p:extLst>
      <p:ext uri="{BB962C8B-B14F-4D97-AF65-F5344CB8AC3E}">
        <p14:creationId xmlns:p14="http://schemas.microsoft.com/office/powerpoint/2010/main" val="3555965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1F2E6B-B856-BDA0-7A3B-30671238E775}"/>
              </a:ext>
            </a:extLst>
          </p:cNvPr>
          <p:cNvSpPr txBox="1"/>
          <p:nvPr/>
        </p:nvSpPr>
        <p:spPr>
          <a:xfrm>
            <a:off x="951348" y="1213249"/>
            <a:ext cx="9512166" cy="5221942"/>
          </a:xfrm>
          <a:prstGeom prst="rect">
            <a:avLst/>
          </a:prstGeom>
          <a:noFill/>
        </p:spPr>
        <p:txBody>
          <a:bodyPr wrap="square">
            <a:spAutoFit/>
          </a:bodyPr>
          <a:lstStyle/>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a:t>
            </a:r>
            <a:r>
              <a:rPr lang="ko-KR" altLang="en-US" sz="2800" kern="100" dirty="0">
                <a:solidFill>
                  <a:srgbClr val="826DEE"/>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&lt;-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no_family_history_dataset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add_predictions</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model_1,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type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response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pred</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&gt;0.</a:t>
            </a:r>
            <a:r>
              <a:rPr lang="en-US" altLang="ko-KR"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36</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
        <p:nvSpPr>
          <p:cNvPr id="6" name="TextBox 5">
            <a:extLst>
              <a:ext uri="{FF2B5EF4-FFF2-40B4-BE49-F238E27FC236}">
                <a16:creationId xmlns:a16="http://schemas.microsoft.com/office/drawing/2014/main" id="{DD4442AB-F0F0-65AF-A61A-668F00E2C559}"/>
              </a:ext>
            </a:extLst>
          </p:cNvPr>
          <p:cNvSpPr txBox="1"/>
          <p:nvPr/>
        </p:nvSpPr>
        <p:spPr>
          <a:xfrm>
            <a:off x="-6814879" y="1962172"/>
            <a:ext cx="7488962" cy="3724096"/>
          </a:xfrm>
          <a:prstGeom prst="rect">
            <a:avLst/>
          </a:prstGeom>
          <a:noFill/>
        </p:spPr>
        <p:txBody>
          <a:bodyPr wrap="square" rtlCol="0">
            <a:spAutoFit/>
          </a:bodyPr>
          <a:lstStyle/>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```{r}</a:t>
            </a:r>
          </a:p>
          <a:p>
            <a:pPr latinLnBrk="1">
              <a:spcAft>
                <a:spcPts val="800"/>
              </a:spcAft>
            </a:pPr>
            <a:r>
              <a:rPr lang="en-US" altLang="ko-KR" sz="2800" kern="100" dirty="0">
                <a:solidFill>
                  <a:srgbClr val="0DFEF8"/>
                </a:solidFill>
                <a:effectLst/>
                <a:latin typeface="Calibri" panose="020F0502020204030204" pitchFamily="34" charset="0"/>
                <a:ea typeface="Malgun Gothic" panose="020B0503020000020004" pitchFamily="34" charset="-127"/>
                <a:cs typeface="Times New Roman" panose="02020603050405020304" pitchFamily="18" charset="0"/>
              </a:rPr>
              <a:t>model_1 </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&lt;-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glm</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heart_attack_risk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 </a:t>
            </a:r>
            <a:r>
              <a:rPr lang="en-US" altLang="ko-KR" sz="2800" kern="100" dirty="0" err="1">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exercise_hrs_week</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data = </a:t>
            </a:r>
            <a:r>
              <a:rPr lang="en-US" altLang="ko-KR" sz="2800" kern="100" dirty="0" err="1">
                <a:solidFill>
                  <a:srgbClr val="0DFEF8"/>
                </a:solidFill>
                <a:effectLst/>
                <a:latin typeface="Calibri" panose="020F0502020204030204" pitchFamily="34" charset="0"/>
                <a:ea typeface="Malgun Gothic" panose="020B0503020000020004" pitchFamily="34" charset="-127"/>
                <a:cs typeface="Times New Roman" panose="02020603050405020304" pitchFamily="18" charset="0"/>
              </a:rPr>
              <a:t>no_family_history_dataset</a:t>
            </a: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family = binomial()</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pPr latinLnBrk="1">
              <a:spcAft>
                <a:spcPts val="800"/>
              </a:spcAft>
            </a:pPr>
            <a:r>
              <a:rPr lang="en-US" altLang="ko-KR" sz="2800" kern="1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a:t>
            </a:r>
            <a:endParaRPr lang="ko-KR" altLang="ko-KR" sz="2800" kern="100" dirty="0">
              <a:solidFill>
                <a:schemeClr val="bg1"/>
              </a:solidFill>
              <a:effectLst/>
              <a:latin typeface="Malgun Gothic" panose="020B0503020000020004" pitchFamily="34" charset="-127"/>
              <a:ea typeface="Malgun Gothic" panose="020B0503020000020004" pitchFamily="34" charset="-127"/>
              <a:cs typeface="Times New Roman" panose="02020603050405020304" pitchFamily="18" charset="0"/>
            </a:endParaRPr>
          </a:p>
          <a:p>
            <a:r>
              <a:rPr lang="en-US" altLang="ko-KR" sz="2800" dirty="0">
                <a:solidFill>
                  <a:schemeClr val="bg1"/>
                </a:solidFill>
              </a:rPr>
              <a:t>```</a:t>
            </a:r>
            <a:endParaRPr lang="ko-KR" altLang="en-US" sz="2800" dirty="0">
              <a:solidFill>
                <a:schemeClr val="bg1"/>
              </a:solidFill>
            </a:endParaRPr>
          </a:p>
        </p:txBody>
      </p:sp>
      <p:sp>
        <p:nvSpPr>
          <p:cNvPr id="12" name="TextBox 11">
            <a:extLst>
              <a:ext uri="{FF2B5EF4-FFF2-40B4-BE49-F238E27FC236}">
                <a16:creationId xmlns:a16="http://schemas.microsoft.com/office/drawing/2014/main" id="{908ACBD6-DCA1-7F2F-1DB9-E1DB133A261C}"/>
              </a:ext>
            </a:extLst>
          </p:cNvPr>
          <p:cNvSpPr txBox="1"/>
          <p:nvPr/>
        </p:nvSpPr>
        <p:spPr>
          <a:xfrm>
            <a:off x="13129846" y="1213249"/>
            <a:ext cx="9566030" cy="5262979"/>
          </a:xfrm>
          <a:prstGeom prst="rect">
            <a:avLst/>
          </a:prstGeom>
          <a:noFill/>
        </p:spPr>
        <p:txBody>
          <a:bodyPr wrap="square">
            <a:spAutoFit/>
          </a:bodyPr>
          <a:lstStyle/>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heart_attack_risk</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summarize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sum</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accuracy</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Tree>
    <p:extLst>
      <p:ext uri="{BB962C8B-B14F-4D97-AF65-F5344CB8AC3E}">
        <p14:creationId xmlns:p14="http://schemas.microsoft.com/office/powerpoint/2010/main" val="351732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6DEF7"/>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E36DDAA-7631-31E8-6768-202256C114EA}"/>
              </a:ext>
            </a:extLst>
          </p:cNvPr>
          <p:cNvSpPr/>
          <p:nvPr/>
        </p:nvSpPr>
        <p:spPr>
          <a:xfrm>
            <a:off x="2633330" y="106680"/>
            <a:ext cx="6925340" cy="6644640"/>
          </a:xfrm>
          <a:prstGeom prst="ellipse">
            <a:avLst/>
          </a:prstGeom>
          <a:solidFill>
            <a:srgbClr val="7ACAF2"/>
          </a:solidFill>
          <a:ln w="571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3609606" y="2860002"/>
            <a:ext cx="6477373" cy="830997"/>
          </a:xfrm>
          <a:prstGeom prst="rect">
            <a:avLst/>
          </a:prstGeom>
          <a:noFill/>
        </p:spPr>
        <p:txBody>
          <a:bodyPr wrap="square" rtlCol="0">
            <a:spAutoFit/>
          </a:bodyPr>
          <a:lstStyle/>
          <a:p>
            <a:r>
              <a:rPr lang="en-US" altLang="ko-KR" sz="4800" b="1" u="sng" dirty="0">
                <a:solidFill>
                  <a:schemeClr val="bg1"/>
                </a:solidFill>
                <a:latin typeface="Felix Titling" panose="04060505060202020A04" pitchFamily="82" charset="0"/>
              </a:rPr>
              <a:t>Introduction</a:t>
            </a:r>
            <a:endParaRPr lang="ko-KR" altLang="en-US" sz="48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3"/>
              <a:stretch>
                <a:fillRect/>
              </a:stretch>
            </p:blipFill>
            <p:spPr>
              <a:xfrm>
                <a:off x="4180342" y="5766471"/>
                <a:ext cx="250227" cy="136800"/>
              </a:xfrm>
              <a:prstGeom prst="rect">
                <a:avLst/>
              </a:prstGeom>
            </p:spPr>
          </p:pic>
        </mc:Fallback>
      </mc:AlternateContent>
    </p:spTree>
    <p:extLst>
      <p:ext uri="{BB962C8B-B14F-4D97-AF65-F5344CB8AC3E}">
        <p14:creationId xmlns:p14="http://schemas.microsoft.com/office/powerpoint/2010/main" val="284015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1F2E6B-B856-BDA0-7A3B-30671238E775}"/>
              </a:ext>
            </a:extLst>
          </p:cNvPr>
          <p:cNvSpPr txBox="1"/>
          <p:nvPr/>
        </p:nvSpPr>
        <p:spPr>
          <a:xfrm>
            <a:off x="-8450559" y="1025680"/>
            <a:ext cx="9512166" cy="5221942"/>
          </a:xfrm>
          <a:prstGeom prst="rect">
            <a:avLst/>
          </a:prstGeom>
          <a:noFill/>
        </p:spPr>
        <p:txBody>
          <a:bodyPr wrap="square">
            <a:spAutoFit/>
          </a:bodyPr>
          <a:lstStyle/>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a:t>
            </a:r>
            <a:r>
              <a:rPr lang="ko-KR" altLang="en-US" sz="2800" kern="100" dirty="0">
                <a:solidFill>
                  <a:srgbClr val="826DEE"/>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&lt;-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no_family_history_dataset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add_predictions</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model_1,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type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response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pred</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&gt;0.5,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atinLnBrk="1">
              <a:spcAft>
                <a:spcPts val="800"/>
              </a:spcAft>
            </a:pP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
        <p:nvSpPr>
          <p:cNvPr id="3" name="TextBox 2">
            <a:extLst>
              <a:ext uri="{FF2B5EF4-FFF2-40B4-BE49-F238E27FC236}">
                <a16:creationId xmlns:a16="http://schemas.microsoft.com/office/drawing/2014/main" id="{6FF2D9F4-EBF6-ACEB-4783-29D508FB856A}"/>
              </a:ext>
            </a:extLst>
          </p:cNvPr>
          <p:cNvSpPr txBox="1"/>
          <p:nvPr/>
        </p:nvSpPr>
        <p:spPr>
          <a:xfrm>
            <a:off x="902677" y="1191289"/>
            <a:ext cx="10386646" cy="5262979"/>
          </a:xfrm>
          <a:prstGeom prst="rect">
            <a:avLst/>
          </a:prstGeom>
          <a:noFill/>
        </p:spPr>
        <p:txBody>
          <a:bodyPr wrap="square">
            <a:spAutoFit/>
          </a:bodyPr>
          <a:lstStyle/>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heart_attack_risk</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summarize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sum</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accuracy</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
        <p:nvSpPr>
          <p:cNvPr id="11" name="TextBox 10">
            <a:extLst>
              <a:ext uri="{FF2B5EF4-FFF2-40B4-BE49-F238E27FC236}">
                <a16:creationId xmlns:a16="http://schemas.microsoft.com/office/drawing/2014/main" id="{7F5CBEF9-3290-0E21-9352-E27E69A1A5C7}"/>
              </a:ext>
            </a:extLst>
          </p:cNvPr>
          <p:cNvSpPr txBox="1"/>
          <p:nvPr/>
        </p:nvSpPr>
        <p:spPr>
          <a:xfrm>
            <a:off x="13517880" y="1443841"/>
            <a:ext cx="10393680" cy="3970318"/>
          </a:xfrm>
          <a:prstGeom prst="rect">
            <a:avLst/>
          </a:prstGeom>
          <a:noFill/>
        </p:spPr>
        <p:txBody>
          <a:bodyPr wrap="square">
            <a:spAutoFit/>
          </a:bodyPr>
          <a:lstStyle/>
          <a:p>
            <a:r>
              <a:rPr lang="ko-KR" altLang="en-US" sz="2800" dirty="0">
                <a:solidFill>
                  <a:schemeClr val="bg1"/>
                </a:solidFill>
                <a:latin typeface="Calibri" panose="020F0502020204030204" pitchFamily="34" charset="0"/>
                <a:cs typeface="Calibri" panose="020F0502020204030204" pitchFamily="34" charset="0"/>
              </a:rPr>
              <a:t>```{</a:t>
            </a:r>
            <a:r>
              <a:rPr lang="ko-KR" altLang="en-US" sz="2800" dirty="0" err="1">
                <a:solidFill>
                  <a:schemeClr val="bg1"/>
                </a:solidFill>
                <a:latin typeface="Calibri" panose="020F0502020204030204" pitchFamily="34" charset="0"/>
                <a:cs typeface="Calibri" panose="020F0502020204030204" pitchFamily="34" charset="0"/>
              </a:rPr>
              <a:t>r</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0DFEF8"/>
                </a:solidFill>
                <a:latin typeface="Calibri" panose="020F0502020204030204" pitchFamily="34" charset="0"/>
                <a:cs typeface="Calibri" panose="020F0502020204030204" pitchFamily="34" charset="0"/>
              </a:rPr>
              <a:t>logistic_cv1 </a:t>
            </a:r>
            <a:r>
              <a:rPr lang="ko-KR" altLang="en-US" sz="2800" dirty="0">
                <a:solidFill>
                  <a:schemeClr val="bg1"/>
                </a:solidFill>
                <a:latin typeface="Calibri" panose="020F0502020204030204" pitchFamily="34" charset="0"/>
                <a:cs typeface="Calibri" panose="020F0502020204030204" pitchFamily="34" charset="0"/>
              </a:rPr>
              <a:t>&lt;- </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a:t>
            </a:r>
            <a:r>
              <a:rPr lang="ko-KR" altLang="en-US" sz="2800" dirty="0" err="1">
                <a:solidFill>
                  <a:schemeClr val="bg1"/>
                </a:solidFill>
                <a:latin typeface="Calibri" panose="020F0502020204030204" pitchFamily="34" charset="0"/>
                <a:cs typeface="Calibri" panose="020F0502020204030204" pitchFamily="34" charset="0"/>
              </a:rPr>
              <a:t>cv.glm</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a:t>
            </a:r>
            <a:r>
              <a:rPr lang="en-US" altLang="ko-KR" sz="2800" dirty="0" err="1">
                <a:solidFill>
                  <a:schemeClr val="bg1"/>
                </a:solidFill>
                <a:latin typeface="Calibri" panose="020F0502020204030204" pitchFamily="34" charset="0"/>
                <a:cs typeface="Calibri" panose="020F0502020204030204" pitchFamily="34" charset="0"/>
              </a:rPr>
              <a:t>trainData</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model_1, K =5)</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r>
              <a:rPr lang="ko-KR" altLang="en-US" sz="2800" dirty="0" err="1">
                <a:solidFill>
                  <a:schemeClr val="bg1"/>
                </a:solidFill>
                <a:latin typeface="Calibri" panose="020F0502020204030204" pitchFamily="34" charset="0"/>
                <a:cs typeface="Calibri" panose="020F0502020204030204" pitchFamily="34" charset="0"/>
              </a:rPr>
              <a:t>r</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0DFEF8"/>
                </a:solidFill>
                <a:latin typeface="Calibri" panose="020F0502020204030204" pitchFamily="34" charset="0"/>
                <a:cs typeface="Calibri" panose="020F0502020204030204" pitchFamily="34" charset="0"/>
              </a:rPr>
              <a:t>logistic_cv1$delta</a:t>
            </a:r>
            <a:endParaRPr lang="en-US" altLang="ko-KR" sz="2800" dirty="0">
              <a:solidFill>
                <a:srgbClr val="0DFEF8"/>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7B4B5A1E-784B-DBB6-B523-65140D42205B}"/>
              </a:ext>
            </a:extLst>
          </p:cNvPr>
          <p:cNvPicPr>
            <a:picLocks noChangeAspect="1"/>
          </p:cNvPicPr>
          <p:nvPr/>
        </p:nvPicPr>
        <p:blipFill>
          <a:blip r:embed="rId3"/>
          <a:stretch>
            <a:fillRect/>
          </a:stretch>
        </p:blipFill>
        <p:spPr>
          <a:xfrm>
            <a:off x="6621671" y="4599884"/>
            <a:ext cx="4400660" cy="1066827"/>
          </a:xfrm>
          <a:prstGeom prst="rect">
            <a:avLst/>
          </a:prstGeom>
        </p:spPr>
      </p:pic>
    </p:spTree>
    <p:extLst>
      <p:ext uri="{BB962C8B-B14F-4D97-AF65-F5344CB8AC3E}">
        <p14:creationId xmlns:p14="http://schemas.microsoft.com/office/powerpoint/2010/main" val="224234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F2D9F4-EBF6-ACEB-4783-29D508FB856A}"/>
              </a:ext>
            </a:extLst>
          </p:cNvPr>
          <p:cNvSpPr txBox="1"/>
          <p:nvPr/>
        </p:nvSpPr>
        <p:spPr>
          <a:xfrm>
            <a:off x="-11148646" y="1285073"/>
            <a:ext cx="10386646" cy="5262979"/>
          </a:xfrm>
          <a:prstGeom prst="rect">
            <a:avLst/>
          </a:prstGeom>
          <a:noFill/>
        </p:spPr>
        <p:txBody>
          <a:bodyPr wrap="square">
            <a:spAutoFit/>
          </a:bodyPr>
          <a:lstStyle/>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r</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rgbClr val="0DFEF8"/>
                </a:solidFill>
                <a:latin typeface="Calibri" panose="020F0502020204030204" pitchFamily="34" charset="0"/>
                <a:ea typeface="Malgun Gothic" panose="020B0503020000020004" pitchFamily="34" charset="-127"/>
                <a:cs typeface="Calibri" panose="020F0502020204030204" pitchFamily="34" charset="0"/>
              </a:rPr>
              <a:t>model_1_preds </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%&gt;%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mutate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if_else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condition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heart_attack_risk</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outcome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true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1,</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false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0</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 %&gt;%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summarize</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sum</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r>
              <a:rPr lang="ko-KR" altLang="en-US" sz="2800" kern="100" dirty="0" err="1">
                <a:solidFill>
                  <a:srgbClr val="0DFEF8"/>
                </a:solidFill>
                <a:latin typeface="Calibri" panose="020F0502020204030204" pitchFamily="34" charset="0"/>
                <a:ea typeface="Malgun Gothic" panose="020B0503020000020004" pitchFamily="34" charset="-127"/>
                <a:cs typeface="Calibri" panose="020F0502020204030204" pitchFamily="34" charset="0"/>
              </a:rPr>
              <a:t>accuracy</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 </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total_correct</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r>
              <a:rPr lang="ko-KR" altLang="en-US" sz="2800" kern="100" dirty="0" err="1">
                <a:solidFill>
                  <a:schemeClr val="bg1"/>
                </a:solidFill>
                <a:latin typeface="Calibri" panose="020F0502020204030204" pitchFamily="34" charset="0"/>
                <a:ea typeface="Malgun Gothic" panose="020B0503020000020004" pitchFamily="34" charset="-127"/>
                <a:cs typeface="Calibri" panose="020F0502020204030204" pitchFamily="34" charset="0"/>
              </a:rPr>
              <a:t>n</a:t>
            </a:r>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  )</a:t>
            </a:r>
            <a:endParaRPr lang="en-US" altLang="ko-KR" sz="2800" kern="1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kern="100" dirty="0">
                <a:solidFill>
                  <a:schemeClr val="bg1"/>
                </a:solidFill>
                <a:latin typeface="Calibri" panose="020F0502020204030204" pitchFamily="34" charset="0"/>
                <a:ea typeface="Malgun Gothic" panose="020B0503020000020004" pitchFamily="34" charset="-127"/>
                <a:cs typeface="Calibri" panose="020F0502020204030204" pitchFamily="34" charset="0"/>
              </a:rPr>
              <a:t>```</a:t>
            </a:r>
          </a:p>
        </p:txBody>
      </p:sp>
      <p:sp>
        <p:nvSpPr>
          <p:cNvPr id="4" name="TextBox 3">
            <a:extLst>
              <a:ext uri="{FF2B5EF4-FFF2-40B4-BE49-F238E27FC236}">
                <a16:creationId xmlns:a16="http://schemas.microsoft.com/office/drawing/2014/main" id="{3354AB4B-1B37-B533-689D-54C2B1B1D31E}"/>
              </a:ext>
            </a:extLst>
          </p:cNvPr>
          <p:cNvSpPr txBox="1"/>
          <p:nvPr/>
        </p:nvSpPr>
        <p:spPr>
          <a:xfrm>
            <a:off x="1575973" y="1931403"/>
            <a:ext cx="11734800" cy="3970318"/>
          </a:xfrm>
          <a:prstGeom prst="rect">
            <a:avLst/>
          </a:prstGeom>
          <a:noFill/>
        </p:spPr>
        <p:txBody>
          <a:bodyPr wrap="square">
            <a:spAutoFit/>
          </a:bodyPr>
          <a:lstStyle/>
          <a:p>
            <a:r>
              <a:rPr lang="ko-KR" altLang="en-US" sz="2800" dirty="0">
                <a:solidFill>
                  <a:schemeClr val="bg1"/>
                </a:solidFill>
                <a:latin typeface="Calibri" panose="020F0502020204030204" pitchFamily="34" charset="0"/>
                <a:cs typeface="Calibri" panose="020F0502020204030204" pitchFamily="34" charset="0"/>
              </a:rPr>
              <a:t>```{</a:t>
            </a:r>
            <a:r>
              <a:rPr lang="ko-KR" altLang="en-US" sz="2800" dirty="0" err="1">
                <a:solidFill>
                  <a:schemeClr val="bg1"/>
                </a:solidFill>
                <a:latin typeface="Calibri" panose="020F0502020204030204" pitchFamily="34" charset="0"/>
                <a:cs typeface="Calibri" panose="020F0502020204030204" pitchFamily="34" charset="0"/>
              </a:rPr>
              <a:t>r</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0DFEF8"/>
                </a:solidFill>
                <a:latin typeface="Calibri" panose="020F0502020204030204" pitchFamily="34" charset="0"/>
                <a:cs typeface="Calibri" panose="020F0502020204030204" pitchFamily="34" charset="0"/>
              </a:rPr>
              <a:t>logistic_cv1 </a:t>
            </a:r>
            <a:r>
              <a:rPr lang="ko-KR" altLang="en-US" sz="2800" dirty="0">
                <a:solidFill>
                  <a:schemeClr val="bg1"/>
                </a:solidFill>
                <a:latin typeface="Calibri" panose="020F0502020204030204" pitchFamily="34" charset="0"/>
                <a:cs typeface="Calibri" panose="020F0502020204030204" pitchFamily="34" charset="0"/>
              </a:rPr>
              <a:t>&lt;- </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a:t>
            </a:r>
            <a:r>
              <a:rPr lang="ko-KR" altLang="en-US" sz="2800" dirty="0" err="1">
                <a:solidFill>
                  <a:schemeClr val="bg1"/>
                </a:solidFill>
                <a:latin typeface="Calibri" panose="020F0502020204030204" pitchFamily="34" charset="0"/>
                <a:cs typeface="Calibri" panose="020F0502020204030204" pitchFamily="34" charset="0"/>
              </a:rPr>
              <a:t>cv.glm</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a:t>
            </a:r>
            <a:r>
              <a:rPr lang="en-US" altLang="ko-KR" sz="2800" dirty="0" err="1">
                <a:solidFill>
                  <a:schemeClr val="bg1"/>
                </a:solidFill>
                <a:latin typeface="Calibri" panose="020F0502020204030204" pitchFamily="34" charset="0"/>
                <a:cs typeface="Calibri" panose="020F0502020204030204" pitchFamily="34" charset="0"/>
              </a:rPr>
              <a:t>trainData</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    model_1, K =5)</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r>
              <a:rPr lang="ko-KR" altLang="en-US" sz="2800" dirty="0" err="1">
                <a:solidFill>
                  <a:schemeClr val="bg1"/>
                </a:solidFill>
                <a:latin typeface="Calibri" panose="020F0502020204030204" pitchFamily="34" charset="0"/>
                <a:cs typeface="Calibri" panose="020F0502020204030204" pitchFamily="34" charset="0"/>
              </a:rPr>
              <a:t>r</a:t>
            </a:r>
            <a:r>
              <a:rPr lang="ko-KR" altLang="en-US" sz="2800" dirty="0">
                <a:solidFill>
                  <a:schemeClr val="bg1"/>
                </a:solidFill>
                <a:latin typeface="Calibri" panose="020F0502020204030204" pitchFamily="34" charset="0"/>
                <a:cs typeface="Calibri" panose="020F0502020204030204" pitchFamily="34" charset="0"/>
              </a:rPr>
              <a:t>}</a:t>
            </a:r>
            <a:endParaRPr lang="en-US" altLang="ko-KR"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rgbClr val="0DFEF8"/>
                </a:solidFill>
                <a:latin typeface="Calibri" panose="020F0502020204030204" pitchFamily="34" charset="0"/>
                <a:cs typeface="Calibri" panose="020F0502020204030204" pitchFamily="34" charset="0"/>
              </a:rPr>
              <a:t>logistic_cv1$delta</a:t>
            </a:r>
            <a:endParaRPr lang="en-US" altLang="ko-KR" sz="2800" dirty="0">
              <a:solidFill>
                <a:srgbClr val="0DFEF8"/>
              </a:solidFill>
              <a:latin typeface="Calibri" panose="020F0502020204030204" pitchFamily="34" charset="0"/>
              <a:ea typeface="Calibri" panose="020F0502020204030204" pitchFamily="34" charset="0"/>
              <a:cs typeface="Calibri" panose="020F0502020204030204" pitchFamily="34" charset="0"/>
            </a:endParaRPr>
          </a:p>
          <a:p>
            <a:r>
              <a:rPr lang="ko-KR" altLang="en-US" sz="2800" dirty="0">
                <a:solidFill>
                  <a:schemeClr val="bg1"/>
                </a:solidFill>
                <a:latin typeface="Calibri" panose="020F0502020204030204" pitchFamily="34" charset="0"/>
                <a:cs typeface="Calibri" panose="020F0502020204030204" pitchFamily="34" charset="0"/>
              </a:rPr>
              <a:t>```</a:t>
            </a:r>
          </a:p>
        </p:txBody>
      </p:sp>
      <p:pic>
        <p:nvPicPr>
          <p:cNvPr id="2" name="Picture 1">
            <a:extLst>
              <a:ext uri="{FF2B5EF4-FFF2-40B4-BE49-F238E27FC236}">
                <a16:creationId xmlns:a16="http://schemas.microsoft.com/office/drawing/2014/main" id="{727B7BB7-D0B0-A68A-FBDE-E9B931A52B42}"/>
              </a:ext>
            </a:extLst>
          </p:cNvPr>
          <p:cNvPicPr>
            <a:picLocks noChangeAspect="1"/>
          </p:cNvPicPr>
          <p:nvPr/>
        </p:nvPicPr>
        <p:blipFill>
          <a:blip r:embed="rId3"/>
          <a:stretch>
            <a:fillRect/>
          </a:stretch>
        </p:blipFill>
        <p:spPr>
          <a:xfrm>
            <a:off x="-5651371" y="4544992"/>
            <a:ext cx="4400660" cy="1066827"/>
          </a:xfrm>
          <a:prstGeom prst="rect">
            <a:avLst/>
          </a:prstGeom>
        </p:spPr>
      </p:pic>
      <p:pic>
        <p:nvPicPr>
          <p:cNvPr id="7" name="Picture 6">
            <a:extLst>
              <a:ext uri="{FF2B5EF4-FFF2-40B4-BE49-F238E27FC236}">
                <a16:creationId xmlns:a16="http://schemas.microsoft.com/office/drawing/2014/main" id="{FA53114B-B306-8EA0-D356-193D4AF5113F}"/>
              </a:ext>
            </a:extLst>
          </p:cNvPr>
          <p:cNvPicPr>
            <a:picLocks noChangeAspect="1"/>
          </p:cNvPicPr>
          <p:nvPr/>
        </p:nvPicPr>
        <p:blipFill>
          <a:blip r:embed="rId4"/>
          <a:stretch>
            <a:fillRect/>
          </a:stretch>
        </p:blipFill>
        <p:spPr>
          <a:xfrm>
            <a:off x="6096000" y="2725998"/>
            <a:ext cx="8196223" cy="3161994"/>
          </a:xfrm>
          <a:prstGeom prst="rect">
            <a:avLst/>
          </a:prstGeom>
        </p:spPr>
      </p:pic>
    </p:spTree>
    <p:extLst>
      <p:ext uri="{BB962C8B-B14F-4D97-AF65-F5344CB8AC3E}">
        <p14:creationId xmlns:p14="http://schemas.microsoft.com/office/powerpoint/2010/main" val="271663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B1B008-A1EF-C04F-82D3-4FAED3889B6C}"/>
              </a:ext>
            </a:extLst>
          </p:cNvPr>
          <p:cNvSpPr txBox="1"/>
          <p:nvPr/>
        </p:nvSpPr>
        <p:spPr>
          <a:xfrm>
            <a:off x="640080" y="1809095"/>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sleep_hrs</a:t>
            </a:r>
            <a:endParaRPr lang="en-US" altLang="ko-KR" sz="2800" dirty="0">
              <a:solidFill>
                <a:schemeClr val="bg1"/>
              </a:solidFill>
              <a:latin typeface="Calibri" panose="020F0502020204030204" pitchFamily="34" charset="0"/>
              <a:cs typeface="Calibri" panose="020F0502020204030204" pitchFamily="34" charset="0"/>
            </a:endParaRP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443F537-5805-DCF1-183C-2A524ADA5569}"/>
              </a:ext>
            </a:extLst>
          </p:cNvPr>
          <p:cNvSpPr txBox="1"/>
          <p:nvPr/>
        </p:nvSpPr>
        <p:spPr>
          <a:xfrm>
            <a:off x="5260740" y="406445"/>
            <a:ext cx="6092686" cy="769441"/>
          </a:xfrm>
          <a:prstGeom prst="rect">
            <a:avLst/>
          </a:prstGeom>
          <a:noFill/>
        </p:spPr>
        <p:txBody>
          <a:bodyPr wrap="square">
            <a:spAutoFit/>
          </a:bodyPr>
          <a:lstStyle/>
          <a:p>
            <a:r>
              <a:rPr lang="en-US" altLang="ko-KR" sz="4400">
                <a:solidFill>
                  <a:schemeClr val="bg1"/>
                </a:solidFill>
                <a:latin typeface="Baskerville Old Face" panose="02020602080505020303" pitchFamily="18" charset="0"/>
              </a:rPr>
              <a:t>Model 2</a:t>
            </a:r>
            <a:endParaRPr lang="ko-KR" altLang="en-US" sz="4400"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7EE2C8E2-51E7-45B2-B530-1D77A2233C93}"/>
              </a:ext>
            </a:extLst>
          </p:cNvPr>
          <p:cNvPicPr>
            <a:picLocks noChangeAspect="1"/>
          </p:cNvPicPr>
          <p:nvPr/>
        </p:nvPicPr>
        <p:blipFill>
          <a:blip r:embed="rId3"/>
          <a:stretch>
            <a:fillRect/>
          </a:stretch>
        </p:blipFill>
        <p:spPr>
          <a:xfrm>
            <a:off x="4773972" y="1641792"/>
            <a:ext cx="3674289" cy="1837143"/>
          </a:xfrm>
          <a:prstGeom prst="rect">
            <a:avLst/>
          </a:prstGeom>
        </p:spPr>
      </p:pic>
      <p:pic>
        <p:nvPicPr>
          <p:cNvPr id="8" name="Picture 7">
            <a:extLst>
              <a:ext uri="{FF2B5EF4-FFF2-40B4-BE49-F238E27FC236}">
                <a16:creationId xmlns:a16="http://schemas.microsoft.com/office/drawing/2014/main" id="{1745ABD7-9077-FE80-E540-9ACD87FBCA8E}"/>
              </a:ext>
            </a:extLst>
          </p:cNvPr>
          <p:cNvPicPr>
            <a:picLocks noChangeAspect="1"/>
          </p:cNvPicPr>
          <p:nvPr/>
        </p:nvPicPr>
        <p:blipFill>
          <a:blip r:embed="rId4"/>
          <a:stretch>
            <a:fillRect/>
          </a:stretch>
        </p:blipFill>
        <p:spPr>
          <a:xfrm>
            <a:off x="7139730" y="4295904"/>
            <a:ext cx="4707713" cy="1840608"/>
          </a:xfrm>
          <a:prstGeom prst="rect">
            <a:avLst/>
          </a:prstGeom>
        </p:spPr>
      </p:pic>
    </p:spTree>
    <p:extLst>
      <p:ext uri="{BB962C8B-B14F-4D97-AF65-F5344CB8AC3E}">
        <p14:creationId xmlns:p14="http://schemas.microsoft.com/office/powerpoint/2010/main" val="320695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B1B008-A1EF-C04F-82D3-4FAED3889B6C}"/>
              </a:ext>
            </a:extLst>
          </p:cNvPr>
          <p:cNvSpPr txBox="1"/>
          <p:nvPr/>
        </p:nvSpPr>
        <p:spPr>
          <a:xfrm>
            <a:off x="640080" y="1809095"/>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stress_level</a:t>
            </a:r>
            <a:endParaRPr lang="en-US" altLang="ko-KR" sz="2800" dirty="0">
              <a:solidFill>
                <a:schemeClr val="bg1"/>
              </a:solidFill>
              <a:latin typeface="Calibri" panose="020F0502020204030204" pitchFamily="34" charset="0"/>
              <a:cs typeface="Calibri" panose="020F0502020204030204" pitchFamily="34" charset="0"/>
            </a:endParaRP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443F537-5805-DCF1-183C-2A524ADA5569}"/>
              </a:ext>
            </a:extLst>
          </p:cNvPr>
          <p:cNvSpPr txBox="1"/>
          <p:nvPr/>
        </p:nvSpPr>
        <p:spPr>
          <a:xfrm>
            <a:off x="5260740" y="406445"/>
            <a:ext cx="6092686" cy="769441"/>
          </a:xfrm>
          <a:prstGeom prst="rect">
            <a:avLst/>
          </a:prstGeom>
          <a:noFill/>
        </p:spPr>
        <p:txBody>
          <a:bodyPr wrap="square">
            <a:spAutoFit/>
          </a:bodyPr>
          <a:lstStyle/>
          <a:p>
            <a:r>
              <a:rPr lang="en-US" altLang="ko-KR" sz="4400" dirty="0">
                <a:solidFill>
                  <a:schemeClr val="bg1"/>
                </a:solidFill>
                <a:latin typeface="Baskerville Old Face" panose="02020602080505020303" pitchFamily="18" charset="0"/>
              </a:rPr>
              <a:t>Model 3</a:t>
            </a:r>
            <a:endParaRPr lang="ko-KR" altLang="en-US" sz="4400" dirty="0">
              <a:solidFill>
                <a:schemeClr val="bg1"/>
              </a:solidFill>
              <a:latin typeface="Baskerville Old Face" panose="02020602080505020303" pitchFamily="18" charset="0"/>
            </a:endParaRPr>
          </a:p>
        </p:txBody>
      </p:sp>
      <p:pic>
        <p:nvPicPr>
          <p:cNvPr id="9" name="Picture 8">
            <a:extLst>
              <a:ext uri="{FF2B5EF4-FFF2-40B4-BE49-F238E27FC236}">
                <a16:creationId xmlns:a16="http://schemas.microsoft.com/office/drawing/2014/main" id="{E4230759-73A5-591F-2C7E-907677BF46B5}"/>
              </a:ext>
            </a:extLst>
          </p:cNvPr>
          <p:cNvPicPr>
            <a:picLocks noChangeAspect="1"/>
          </p:cNvPicPr>
          <p:nvPr/>
        </p:nvPicPr>
        <p:blipFill>
          <a:blip r:embed="rId3"/>
          <a:stretch>
            <a:fillRect/>
          </a:stretch>
        </p:blipFill>
        <p:spPr>
          <a:xfrm>
            <a:off x="5042412" y="1892848"/>
            <a:ext cx="2760910" cy="1840608"/>
          </a:xfrm>
          <a:prstGeom prst="rect">
            <a:avLst/>
          </a:prstGeom>
        </p:spPr>
      </p:pic>
      <p:pic>
        <p:nvPicPr>
          <p:cNvPr id="11" name="Picture 10">
            <a:extLst>
              <a:ext uri="{FF2B5EF4-FFF2-40B4-BE49-F238E27FC236}">
                <a16:creationId xmlns:a16="http://schemas.microsoft.com/office/drawing/2014/main" id="{7636CB70-1E88-5556-D11A-57AF01A0301D}"/>
              </a:ext>
            </a:extLst>
          </p:cNvPr>
          <p:cNvPicPr>
            <a:picLocks noChangeAspect="1"/>
          </p:cNvPicPr>
          <p:nvPr/>
        </p:nvPicPr>
        <p:blipFill>
          <a:blip r:embed="rId4"/>
          <a:stretch>
            <a:fillRect/>
          </a:stretch>
        </p:blipFill>
        <p:spPr>
          <a:xfrm>
            <a:off x="6926194" y="4252300"/>
            <a:ext cx="3788189" cy="1757409"/>
          </a:xfrm>
          <a:prstGeom prst="rect">
            <a:avLst/>
          </a:prstGeom>
        </p:spPr>
      </p:pic>
    </p:spTree>
    <p:extLst>
      <p:ext uri="{BB962C8B-B14F-4D97-AF65-F5344CB8AC3E}">
        <p14:creationId xmlns:p14="http://schemas.microsoft.com/office/powerpoint/2010/main" val="327530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B1B008-A1EF-C04F-82D3-4FAED3889B6C}"/>
              </a:ext>
            </a:extLst>
          </p:cNvPr>
          <p:cNvSpPr txBox="1"/>
          <p:nvPr/>
        </p:nvSpPr>
        <p:spPr>
          <a:xfrm>
            <a:off x="640080" y="1809095"/>
            <a:ext cx="6096000" cy="3970318"/>
          </a:xfrm>
          <a:prstGeom prst="rect">
            <a:avLst/>
          </a:prstGeom>
          <a:noFill/>
        </p:spPr>
        <p:txBody>
          <a:bodyPr wrap="square">
            <a:spAutoFit/>
          </a:bodyPr>
          <a:lstStyle/>
          <a:p>
            <a:r>
              <a:rPr lang="en-US" altLang="ko-KR" sz="2800">
                <a:solidFill>
                  <a:schemeClr val="bg1"/>
                </a:solidFill>
                <a:latin typeface="Calibri" panose="020F0502020204030204" pitchFamily="34" charset="0"/>
                <a:cs typeface="Calibri" panose="020F0502020204030204" pitchFamily="34" charset="0"/>
              </a:rPr>
              <a:t>Explanatory Variables:</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exercise_hrs_week</a:t>
            </a:r>
          </a:p>
          <a:p>
            <a:r>
              <a:rPr lang="en-US" altLang="ko-KR" sz="2800">
                <a:solidFill>
                  <a:schemeClr val="bg1"/>
                </a:solidFill>
                <a:latin typeface="Calibri" panose="020F0502020204030204" pitchFamily="34" charset="0"/>
                <a:cs typeface="Calibri" panose="020F0502020204030204" pitchFamily="34" charset="0"/>
              </a:rPr>
              <a:t>sleep_hrs</a:t>
            </a:r>
          </a:p>
          <a:p>
            <a:r>
              <a:rPr lang="en-US" altLang="ko-KR" sz="2800">
                <a:solidFill>
                  <a:schemeClr val="bg1"/>
                </a:solidFill>
                <a:latin typeface="Calibri" panose="020F0502020204030204" pitchFamily="34" charset="0"/>
                <a:cs typeface="Calibri" panose="020F0502020204030204" pitchFamily="34" charset="0"/>
              </a:rPr>
              <a:t>Stress_level</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Response Variable:</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443F537-5805-DCF1-183C-2A524ADA5569}"/>
              </a:ext>
            </a:extLst>
          </p:cNvPr>
          <p:cNvSpPr txBox="1"/>
          <p:nvPr/>
        </p:nvSpPr>
        <p:spPr>
          <a:xfrm>
            <a:off x="5260740" y="406445"/>
            <a:ext cx="6092686" cy="769441"/>
          </a:xfrm>
          <a:prstGeom prst="rect">
            <a:avLst/>
          </a:prstGeom>
          <a:noFill/>
        </p:spPr>
        <p:txBody>
          <a:bodyPr wrap="square">
            <a:spAutoFit/>
          </a:bodyPr>
          <a:lstStyle/>
          <a:p>
            <a:r>
              <a:rPr lang="en-US" altLang="ko-KR" sz="4400">
                <a:solidFill>
                  <a:schemeClr val="bg1"/>
                </a:solidFill>
                <a:latin typeface="Baskerville Old Face" panose="02020602080505020303" pitchFamily="18" charset="0"/>
              </a:rPr>
              <a:t>Model 4</a:t>
            </a:r>
            <a:endParaRPr lang="ko-KR" altLang="en-US" sz="4400" dirty="0">
              <a:solidFill>
                <a:schemeClr val="bg1"/>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23D9BCBB-86A1-7600-1595-1D000A708514}"/>
              </a:ext>
            </a:extLst>
          </p:cNvPr>
          <p:cNvPicPr>
            <a:picLocks noChangeAspect="1"/>
          </p:cNvPicPr>
          <p:nvPr/>
        </p:nvPicPr>
        <p:blipFill>
          <a:blip r:embed="rId3"/>
          <a:stretch>
            <a:fillRect/>
          </a:stretch>
        </p:blipFill>
        <p:spPr>
          <a:xfrm>
            <a:off x="4951296" y="1715514"/>
            <a:ext cx="3355787" cy="2258702"/>
          </a:xfrm>
          <a:prstGeom prst="rect">
            <a:avLst/>
          </a:prstGeom>
        </p:spPr>
      </p:pic>
      <p:pic>
        <p:nvPicPr>
          <p:cNvPr id="9" name="Picture 8">
            <a:extLst>
              <a:ext uri="{FF2B5EF4-FFF2-40B4-BE49-F238E27FC236}">
                <a16:creationId xmlns:a16="http://schemas.microsoft.com/office/drawing/2014/main" id="{DA2E2F69-E608-64E1-71E0-D150B3B00E36}"/>
              </a:ext>
            </a:extLst>
          </p:cNvPr>
          <p:cNvPicPr>
            <a:picLocks noChangeAspect="1"/>
          </p:cNvPicPr>
          <p:nvPr/>
        </p:nvPicPr>
        <p:blipFill>
          <a:blip r:embed="rId4"/>
          <a:stretch>
            <a:fillRect/>
          </a:stretch>
        </p:blipFill>
        <p:spPr>
          <a:xfrm>
            <a:off x="6736080" y="3974216"/>
            <a:ext cx="4058578" cy="1989500"/>
          </a:xfrm>
          <a:prstGeom prst="rect">
            <a:avLst/>
          </a:prstGeom>
        </p:spPr>
      </p:pic>
    </p:spTree>
    <p:extLst>
      <p:ext uri="{BB962C8B-B14F-4D97-AF65-F5344CB8AC3E}">
        <p14:creationId xmlns:p14="http://schemas.microsoft.com/office/powerpoint/2010/main" val="1179515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B1B008-A1EF-C04F-82D3-4FAED3889B6C}"/>
              </a:ext>
            </a:extLst>
          </p:cNvPr>
          <p:cNvSpPr txBox="1"/>
          <p:nvPr/>
        </p:nvSpPr>
        <p:spPr>
          <a:xfrm>
            <a:off x="640080" y="1809095"/>
            <a:ext cx="6096000" cy="3970318"/>
          </a:xfrm>
          <a:prstGeom prst="rect">
            <a:avLst/>
          </a:prstGeom>
          <a:noFill/>
        </p:spPr>
        <p:txBody>
          <a:bodyPr wrap="square">
            <a:spAutoFit/>
          </a:bodyPr>
          <a:lstStyle/>
          <a:p>
            <a:r>
              <a:rPr lang="en-US" altLang="ko-KR" sz="2800">
                <a:solidFill>
                  <a:schemeClr val="bg1"/>
                </a:solidFill>
                <a:latin typeface="Calibri" panose="020F0502020204030204" pitchFamily="34" charset="0"/>
                <a:cs typeface="Calibri" panose="020F0502020204030204" pitchFamily="34" charset="0"/>
              </a:rPr>
              <a:t>Explanatory Variables:</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sleep_hrs</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exercise_hrs_week</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Response Variable:</a:t>
            </a:r>
          </a:p>
          <a:p>
            <a:endParaRPr lang="en-US" altLang="ko-KR" sz="2800">
              <a:solidFill>
                <a:schemeClr val="bg1"/>
              </a:solidFill>
              <a:latin typeface="Calibri" panose="020F0502020204030204" pitchFamily="34" charset="0"/>
              <a:cs typeface="Calibri" panose="020F0502020204030204" pitchFamily="34" charset="0"/>
            </a:endParaRPr>
          </a:p>
          <a:p>
            <a:r>
              <a:rPr lang="en-US" altLang="ko-KR" sz="2800">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443F537-5805-DCF1-183C-2A524ADA5569}"/>
              </a:ext>
            </a:extLst>
          </p:cNvPr>
          <p:cNvSpPr txBox="1"/>
          <p:nvPr/>
        </p:nvSpPr>
        <p:spPr>
          <a:xfrm>
            <a:off x="5260740" y="406445"/>
            <a:ext cx="6092686" cy="769441"/>
          </a:xfrm>
          <a:prstGeom prst="rect">
            <a:avLst/>
          </a:prstGeom>
          <a:noFill/>
        </p:spPr>
        <p:txBody>
          <a:bodyPr wrap="square">
            <a:spAutoFit/>
          </a:bodyPr>
          <a:lstStyle/>
          <a:p>
            <a:r>
              <a:rPr lang="en-US" altLang="ko-KR" sz="4400" dirty="0">
                <a:solidFill>
                  <a:schemeClr val="bg1"/>
                </a:solidFill>
                <a:latin typeface="Baskerville Old Face" panose="02020602080505020303" pitchFamily="18" charset="0"/>
              </a:rPr>
              <a:t>Model 5</a:t>
            </a:r>
            <a:endParaRPr lang="ko-KR" altLang="en-US" sz="4400" dirty="0">
              <a:solidFill>
                <a:schemeClr val="bg1"/>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1328A509-15A7-41EE-D674-9E378F13C2A2}"/>
              </a:ext>
            </a:extLst>
          </p:cNvPr>
          <p:cNvPicPr>
            <a:picLocks noChangeAspect="1"/>
          </p:cNvPicPr>
          <p:nvPr/>
        </p:nvPicPr>
        <p:blipFill>
          <a:blip r:embed="rId3"/>
          <a:stretch>
            <a:fillRect/>
          </a:stretch>
        </p:blipFill>
        <p:spPr>
          <a:xfrm>
            <a:off x="5058877" y="1848164"/>
            <a:ext cx="3172127" cy="1946090"/>
          </a:xfrm>
          <a:prstGeom prst="rect">
            <a:avLst/>
          </a:prstGeom>
        </p:spPr>
      </p:pic>
      <p:pic>
        <p:nvPicPr>
          <p:cNvPr id="9" name="Picture 8">
            <a:extLst>
              <a:ext uri="{FF2B5EF4-FFF2-40B4-BE49-F238E27FC236}">
                <a16:creationId xmlns:a16="http://schemas.microsoft.com/office/drawing/2014/main" id="{A33581F1-1359-6422-44C2-EE60C863E1B0}"/>
              </a:ext>
            </a:extLst>
          </p:cNvPr>
          <p:cNvPicPr>
            <a:picLocks noChangeAspect="1"/>
          </p:cNvPicPr>
          <p:nvPr/>
        </p:nvPicPr>
        <p:blipFill>
          <a:blip r:embed="rId4"/>
          <a:stretch>
            <a:fillRect/>
          </a:stretch>
        </p:blipFill>
        <p:spPr>
          <a:xfrm>
            <a:off x="6908489" y="3794254"/>
            <a:ext cx="4006939" cy="2175198"/>
          </a:xfrm>
          <a:prstGeom prst="rect">
            <a:avLst/>
          </a:prstGeom>
        </p:spPr>
      </p:pic>
    </p:spTree>
    <p:extLst>
      <p:ext uri="{BB962C8B-B14F-4D97-AF65-F5344CB8AC3E}">
        <p14:creationId xmlns:p14="http://schemas.microsoft.com/office/powerpoint/2010/main" val="84316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6DEF7"/>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E36DDAA-7631-31E8-6768-202256C114EA}"/>
              </a:ext>
            </a:extLst>
          </p:cNvPr>
          <p:cNvSpPr/>
          <p:nvPr/>
        </p:nvSpPr>
        <p:spPr>
          <a:xfrm>
            <a:off x="2633330" y="106680"/>
            <a:ext cx="6925340" cy="6644640"/>
          </a:xfrm>
          <a:prstGeom prst="ellipse">
            <a:avLst/>
          </a:prstGeom>
          <a:solidFill>
            <a:srgbClr val="7ACAF2"/>
          </a:solidFill>
          <a:ln w="952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5C7954-9171-83DD-A2CC-3336CC890A3F}"/>
              </a:ext>
            </a:extLst>
          </p:cNvPr>
          <p:cNvSpPr txBox="1"/>
          <p:nvPr/>
        </p:nvSpPr>
        <p:spPr>
          <a:xfrm>
            <a:off x="2857313" y="2585682"/>
            <a:ext cx="6477373" cy="1938992"/>
          </a:xfrm>
          <a:prstGeom prst="rect">
            <a:avLst/>
          </a:prstGeom>
          <a:noFill/>
        </p:spPr>
        <p:txBody>
          <a:bodyPr wrap="square" rtlCol="0">
            <a:spAutoFit/>
          </a:bodyPr>
          <a:lstStyle/>
          <a:p>
            <a:pPr algn="ctr"/>
            <a:r>
              <a:rPr lang="en-US" altLang="ko-KR" sz="6000" b="1" u="sng" dirty="0">
                <a:solidFill>
                  <a:schemeClr val="bg1"/>
                </a:solidFill>
                <a:latin typeface="Felix Titling" panose="04060505060202020A04" pitchFamily="82" charset="0"/>
              </a:rPr>
              <a:t>Hypothesis </a:t>
            </a:r>
          </a:p>
          <a:p>
            <a:pPr algn="ctr"/>
            <a:r>
              <a:rPr lang="en-US" altLang="ko-KR" sz="6000" b="1" u="sng" dirty="0" err="1">
                <a:solidFill>
                  <a:schemeClr val="bg1"/>
                </a:solidFill>
                <a:latin typeface="Felix Titling" panose="04060505060202020A04" pitchFamily="82" charset="0"/>
              </a:rPr>
              <a:t>TESting</a:t>
            </a:r>
            <a:endParaRPr lang="ko-KR" altLang="en-US" sz="6000" b="1" u="sng" dirty="0">
              <a:solidFill>
                <a:schemeClr val="bg1"/>
              </a:solidFill>
              <a:latin typeface="Felix Titling" panose="04060505060202020A04" pitchFamily="82" charset="0"/>
            </a:endParaRP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A6FBC099-60AE-13FD-74AC-9A4CBAF2C232}"/>
                  </a:ext>
                </a:extLst>
              </p14:cNvPr>
              <p14:cNvContentPartPr/>
              <p14:nvPr/>
            </p14:nvContentPartPr>
            <p14:xfrm>
              <a:off x="4189356" y="5775471"/>
              <a:ext cx="232560" cy="119160"/>
            </p14:xfrm>
          </p:contentPart>
        </mc:Choice>
        <mc:Fallback xmlns="">
          <p:pic>
            <p:nvPicPr>
              <p:cNvPr id="13" name="Ink 12">
                <a:extLst>
                  <a:ext uri="{FF2B5EF4-FFF2-40B4-BE49-F238E27FC236}">
                    <a16:creationId xmlns:a16="http://schemas.microsoft.com/office/drawing/2014/main" id="{A6FBC099-60AE-13FD-74AC-9A4CBAF2C232}"/>
                  </a:ext>
                </a:extLst>
              </p:cNvPr>
              <p:cNvPicPr/>
              <p:nvPr/>
            </p:nvPicPr>
            <p:blipFill>
              <a:blip r:embed="rId3"/>
              <a:stretch>
                <a:fillRect/>
              </a:stretch>
            </p:blipFill>
            <p:spPr>
              <a:xfrm>
                <a:off x="4180342" y="5766471"/>
                <a:ext cx="250227" cy="136800"/>
              </a:xfrm>
              <a:prstGeom prst="rect">
                <a:avLst/>
              </a:prstGeom>
            </p:spPr>
          </p:pic>
        </mc:Fallback>
      </mc:AlternateContent>
    </p:spTree>
    <p:extLst>
      <p:ext uri="{BB962C8B-B14F-4D97-AF65-F5344CB8AC3E}">
        <p14:creationId xmlns:p14="http://schemas.microsoft.com/office/powerpoint/2010/main" val="3935635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6688-026F-0039-0413-F67165858507}"/>
              </a:ext>
            </a:extLst>
          </p:cNvPr>
          <p:cNvSpPr>
            <a:spLocks noGrp="1"/>
          </p:cNvSpPr>
          <p:nvPr>
            <p:ph type="title"/>
          </p:nvPr>
        </p:nvSpPr>
        <p:spPr>
          <a:xfrm>
            <a:off x="838200" y="1078883"/>
            <a:ext cx="4505864" cy="994884"/>
          </a:xfrm>
        </p:spPr>
        <p:txBody>
          <a:bodyPr>
            <a:normAutofit/>
          </a:bodyPr>
          <a:lstStyle/>
          <a:p>
            <a:pPr>
              <a:lnSpc>
                <a:spcPct val="70000"/>
              </a:lnSpc>
            </a:pP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Difference in means</a:t>
            </a:r>
          </a:p>
        </p:txBody>
      </p:sp>
      <p:sp>
        <p:nvSpPr>
          <p:cNvPr id="3" name="Content Placeholder 2">
            <a:extLst>
              <a:ext uri="{FF2B5EF4-FFF2-40B4-BE49-F238E27FC236}">
                <a16:creationId xmlns:a16="http://schemas.microsoft.com/office/drawing/2014/main" id="{2043AA9A-BEFA-D0CC-D6AD-9EFE6AEC3B12}"/>
              </a:ext>
            </a:extLst>
          </p:cNvPr>
          <p:cNvSpPr>
            <a:spLocks noGrp="1"/>
          </p:cNvSpPr>
          <p:nvPr>
            <p:ph idx="1"/>
          </p:nvPr>
        </p:nvSpPr>
        <p:spPr>
          <a:xfrm>
            <a:off x="838200" y="2696402"/>
            <a:ext cx="5615796" cy="2295377"/>
          </a:xfrm>
        </p:spPr>
        <p:txBody>
          <a:bodyPr vert="horz" lIns="91440" tIns="45720" rIns="91440" bIns="45720" rtlCol="0" anchor="t">
            <a:normAutofit/>
          </a:bodyPr>
          <a:lstStyle/>
          <a:p>
            <a:pPr marL="0" indent="0">
              <a:lnSpc>
                <a:spcPct val="70000"/>
              </a:lnSpc>
              <a:spcBef>
                <a:spcPct val="0"/>
              </a:spcBef>
              <a:buNone/>
            </a:pP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Response -&gt;</a:t>
            </a:r>
          </a:p>
          <a:p>
            <a:pPr marL="0" indent="0">
              <a:lnSpc>
                <a:spcPct val="70000"/>
              </a:lnSpc>
              <a:spcBef>
                <a:spcPct val="0"/>
              </a:spcBef>
              <a:buNone/>
            </a:pPr>
            <a:endPar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0" indent="0">
              <a:lnSpc>
                <a:spcPct val="70000"/>
              </a:lnSpc>
              <a:spcBef>
                <a:spcPct val="0"/>
              </a:spcBef>
              <a:buNone/>
            </a:pP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Continuous variable</a:t>
            </a:r>
          </a:p>
        </p:txBody>
      </p:sp>
      <p:sp>
        <p:nvSpPr>
          <p:cNvPr id="5" name="Title 1">
            <a:extLst>
              <a:ext uri="{FF2B5EF4-FFF2-40B4-BE49-F238E27FC236}">
                <a16:creationId xmlns:a16="http://schemas.microsoft.com/office/drawing/2014/main" id="{27085966-CDCE-F9A5-2B4C-38AA31ABEEE0}"/>
              </a:ext>
            </a:extLst>
          </p:cNvPr>
          <p:cNvSpPr txBox="1">
            <a:spLocks/>
          </p:cNvSpPr>
          <p:nvPr/>
        </p:nvSpPr>
        <p:spPr>
          <a:xfrm>
            <a:off x="6230862" y="1078883"/>
            <a:ext cx="4505864" cy="99488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Difference in Proportions</a:t>
            </a:r>
          </a:p>
        </p:txBody>
      </p:sp>
      <p:sp>
        <p:nvSpPr>
          <p:cNvPr id="7" name="Content Placeholder 2">
            <a:extLst>
              <a:ext uri="{FF2B5EF4-FFF2-40B4-BE49-F238E27FC236}">
                <a16:creationId xmlns:a16="http://schemas.microsoft.com/office/drawing/2014/main" id="{588CD9D9-312C-7776-374B-93D83C43B8FE}"/>
              </a:ext>
            </a:extLst>
          </p:cNvPr>
          <p:cNvSpPr txBox="1">
            <a:spLocks/>
          </p:cNvSpPr>
          <p:nvPr/>
        </p:nvSpPr>
        <p:spPr>
          <a:xfrm>
            <a:off x="6230862" y="2701139"/>
            <a:ext cx="5615796" cy="22953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spcBef>
                <a:spcPct val="0"/>
              </a:spcBef>
              <a:buNone/>
            </a:pP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Response -&gt;</a:t>
            </a:r>
          </a:p>
          <a:p>
            <a:pPr marL="0" indent="0">
              <a:lnSpc>
                <a:spcPct val="70000"/>
              </a:lnSpc>
              <a:spcBef>
                <a:spcPct val="0"/>
              </a:spcBef>
              <a:buNone/>
            </a:pPr>
            <a:endPar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0" indent="0">
              <a:lnSpc>
                <a:spcPct val="70000"/>
              </a:lnSpc>
              <a:spcBef>
                <a:spcPct val="0"/>
              </a:spcBef>
              <a:buNone/>
            </a:pP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Categorical variable</a:t>
            </a:r>
          </a:p>
          <a:p>
            <a:pPr marL="0" indent="0">
              <a:buNone/>
            </a:pPr>
            <a:endParaRPr lang="en-US" dirty="0">
              <a:solidFill>
                <a:schemeClr val="bg1"/>
              </a:solidFill>
            </a:endParaRPr>
          </a:p>
        </p:txBody>
      </p:sp>
      <p:sp>
        <p:nvSpPr>
          <p:cNvPr id="8" name="TextBox 7">
            <a:extLst>
              <a:ext uri="{FF2B5EF4-FFF2-40B4-BE49-F238E27FC236}">
                <a16:creationId xmlns:a16="http://schemas.microsoft.com/office/drawing/2014/main" id="{DC6BD9FE-23E5-84A7-7CED-5848323E3751}"/>
              </a:ext>
            </a:extLst>
          </p:cNvPr>
          <p:cNvSpPr txBox="1"/>
          <p:nvPr/>
        </p:nvSpPr>
        <p:spPr>
          <a:xfrm>
            <a:off x="642862" y="5199324"/>
            <a:ext cx="10906276" cy="538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70000"/>
              </a:lnSpc>
              <a:spcBef>
                <a:spcPct val="0"/>
              </a:spcBef>
            </a:pPr>
            <a:r>
              <a:rPr lang="en-US" sz="4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heart_attack_risk</a:t>
            </a:r>
            <a:r>
              <a:rPr 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is a binary &amp; categorical!</a:t>
            </a:r>
          </a:p>
        </p:txBody>
      </p:sp>
      <p:cxnSp>
        <p:nvCxnSpPr>
          <p:cNvPr id="6" name="Straight Arrow Connector 5">
            <a:extLst>
              <a:ext uri="{FF2B5EF4-FFF2-40B4-BE49-F238E27FC236}">
                <a16:creationId xmlns:a16="http://schemas.microsoft.com/office/drawing/2014/main" id="{31AFE7B6-AEB6-AE46-8C94-F8F2357F7E9C}"/>
              </a:ext>
            </a:extLst>
          </p:cNvPr>
          <p:cNvCxnSpPr/>
          <p:nvPr/>
        </p:nvCxnSpPr>
        <p:spPr>
          <a:xfrm flipH="1">
            <a:off x="1676400" y="2073767"/>
            <a:ext cx="350520" cy="501793"/>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6467F6A-3EA5-AECF-DC09-5F67565E0D8B}"/>
              </a:ext>
            </a:extLst>
          </p:cNvPr>
          <p:cNvCxnSpPr>
            <a:cxnSpLocks/>
          </p:cNvCxnSpPr>
          <p:nvPr/>
        </p:nvCxnSpPr>
        <p:spPr>
          <a:xfrm>
            <a:off x="7665720" y="2095573"/>
            <a:ext cx="335280" cy="402758"/>
          </a:xfrm>
          <a:prstGeom prst="straightConnector1">
            <a:avLst/>
          </a:prstGeom>
          <a:ln w="57150">
            <a:solidFill>
              <a:srgbClr val="FD14B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014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831A33-8996-3C2C-08BE-69E81397675E}"/>
              </a:ext>
            </a:extLst>
          </p:cNvPr>
          <p:cNvSpPr txBox="1"/>
          <p:nvPr/>
        </p:nvSpPr>
        <p:spPr>
          <a:xfrm>
            <a:off x="2243266" y="390051"/>
            <a:ext cx="10304207" cy="830997"/>
          </a:xfrm>
          <a:prstGeom prst="rect">
            <a:avLst/>
          </a:prstGeom>
          <a:noFill/>
        </p:spPr>
        <p:txBody>
          <a:bodyPr wrap="square">
            <a:spAutoFit/>
          </a:bodyPr>
          <a:lstStyle/>
          <a:p>
            <a:r>
              <a:rPr lang="en-US" altLang="ko-KR" sz="4800" dirty="0" err="1">
                <a:solidFill>
                  <a:schemeClr val="bg1"/>
                </a:solidFill>
                <a:latin typeface="Amasis MT Pro Black" panose="02040A04050005020304" pitchFamily="18" charset="0"/>
              </a:rPr>
              <a:t>Stress_level</a:t>
            </a:r>
            <a:r>
              <a:rPr lang="en-US" altLang="ko-KR" sz="4800" dirty="0">
                <a:solidFill>
                  <a:schemeClr val="bg1"/>
                </a:solidFill>
                <a:latin typeface="Amasis MT Pro Black" panose="02040A04050005020304" pitchFamily="18" charset="0"/>
              </a:rPr>
              <a:t> -&gt; stress</a:t>
            </a:r>
            <a:endParaRPr lang="ko-KR" altLang="en-US" sz="4800" dirty="0">
              <a:solidFill>
                <a:schemeClr val="bg1"/>
              </a:solidFill>
              <a:latin typeface="Amasis MT Pro Black" panose="02040A04050005020304" pitchFamily="18" charset="0"/>
            </a:endParaRPr>
          </a:p>
        </p:txBody>
      </p:sp>
      <p:sp>
        <p:nvSpPr>
          <p:cNvPr id="7" name="Rectangle: Rounded Corners 6">
            <a:extLst>
              <a:ext uri="{FF2B5EF4-FFF2-40B4-BE49-F238E27FC236}">
                <a16:creationId xmlns:a16="http://schemas.microsoft.com/office/drawing/2014/main" id="{3B213662-71D1-A1D9-A82C-5F3B3A441B34}"/>
              </a:ext>
            </a:extLst>
          </p:cNvPr>
          <p:cNvSpPr/>
          <p:nvPr/>
        </p:nvSpPr>
        <p:spPr>
          <a:xfrm>
            <a:off x="6498493"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Rounded Corners 7">
            <a:extLst>
              <a:ext uri="{FF2B5EF4-FFF2-40B4-BE49-F238E27FC236}">
                <a16:creationId xmlns:a16="http://schemas.microsoft.com/office/drawing/2014/main" id="{C4F813A4-98C7-9D5B-2944-2A69FAF7ACFA}"/>
              </a:ext>
            </a:extLst>
          </p:cNvPr>
          <p:cNvSpPr/>
          <p:nvPr/>
        </p:nvSpPr>
        <p:spPr>
          <a:xfrm>
            <a:off x="183660"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0F06986-D375-0580-0259-EE6A29C341F7}"/>
              </a:ext>
            </a:extLst>
          </p:cNvPr>
          <p:cNvSpPr txBox="1"/>
          <p:nvPr/>
        </p:nvSpPr>
        <p:spPr>
          <a:xfrm>
            <a:off x="511908" y="2801161"/>
            <a:ext cx="5181599" cy="523220"/>
          </a:xfrm>
          <a:prstGeom prst="rect">
            <a:avLst/>
          </a:prstGeom>
          <a:noFill/>
        </p:spPr>
        <p:txBody>
          <a:bodyPr wrap="square" rtlCol="0">
            <a:spAutoFit/>
          </a:bodyPr>
          <a:lstStyle/>
          <a:p>
            <a:r>
              <a:rPr lang="en-US" altLang="ko-KR" sz="2800" dirty="0">
                <a:solidFill>
                  <a:schemeClr val="bg1"/>
                </a:solidFill>
                <a:latin typeface="Bookman Old Style" panose="02050604050505020204" pitchFamily="18" charset="0"/>
              </a:rPr>
              <a:t>“True” (Stressed)</a:t>
            </a:r>
            <a:endParaRPr lang="ko-KR" altLang="en-US" sz="2800" dirty="0">
              <a:solidFill>
                <a:schemeClr val="bg1"/>
              </a:solidFill>
              <a:latin typeface="Bookman Old Style" panose="02050604050505020204" pitchFamily="18" charset="0"/>
            </a:endParaRPr>
          </a:p>
        </p:txBody>
      </p:sp>
      <p:sp>
        <p:nvSpPr>
          <p:cNvPr id="11" name="TextBox 10">
            <a:extLst>
              <a:ext uri="{FF2B5EF4-FFF2-40B4-BE49-F238E27FC236}">
                <a16:creationId xmlns:a16="http://schemas.microsoft.com/office/drawing/2014/main" id="{ADC94CA4-C17B-42A0-1CD8-C49342757A5C}"/>
              </a:ext>
            </a:extLst>
          </p:cNvPr>
          <p:cNvSpPr txBox="1"/>
          <p:nvPr/>
        </p:nvSpPr>
        <p:spPr>
          <a:xfrm>
            <a:off x="7107440" y="2801161"/>
            <a:ext cx="6360160" cy="523220"/>
          </a:xfrm>
          <a:prstGeom prst="rect">
            <a:avLst/>
          </a:prstGeom>
          <a:noFill/>
        </p:spPr>
        <p:txBody>
          <a:bodyPr wrap="square">
            <a:spAutoFit/>
          </a:bodyPr>
          <a:lstStyle/>
          <a:p>
            <a:r>
              <a:rPr lang="en-US" altLang="ko-KR" sz="2800" dirty="0">
                <a:solidFill>
                  <a:schemeClr val="bg1"/>
                </a:solidFill>
                <a:latin typeface="Bookman Old Style" panose="02050604050505020204" pitchFamily="18" charset="0"/>
              </a:rPr>
              <a:t>“False” (Not Stressed)</a:t>
            </a:r>
            <a:endParaRPr lang="ko-KR" altLang="en-US" sz="2800" dirty="0">
              <a:solidFill>
                <a:schemeClr val="bg1"/>
              </a:solidFill>
              <a:latin typeface="Bookman Old Style" panose="02050604050505020204" pitchFamily="18" charset="0"/>
            </a:endParaRPr>
          </a:p>
        </p:txBody>
      </p:sp>
      <p:sp>
        <p:nvSpPr>
          <p:cNvPr id="12" name="TextBox 11">
            <a:extLst>
              <a:ext uri="{FF2B5EF4-FFF2-40B4-BE49-F238E27FC236}">
                <a16:creationId xmlns:a16="http://schemas.microsoft.com/office/drawing/2014/main" id="{3AE39312-9C10-B5D2-06BB-73B68ADBC545}"/>
              </a:ext>
            </a:extLst>
          </p:cNvPr>
          <p:cNvSpPr txBox="1"/>
          <p:nvPr/>
        </p:nvSpPr>
        <p:spPr>
          <a:xfrm>
            <a:off x="183659" y="3935467"/>
            <a:ext cx="5509847" cy="2431435"/>
          </a:xfrm>
          <a:prstGeom prst="rect">
            <a:avLst/>
          </a:prstGeom>
          <a:noFill/>
        </p:spPr>
        <p:txBody>
          <a:bodyPr wrap="square" rtlCol="0">
            <a:spAutoFit/>
          </a:bodyPr>
          <a:lstStyle/>
          <a:p>
            <a:pPr algn="ctr"/>
            <a:r>
              <a:rPr lang="en-US" altLang="ko-KR" sz="3600" dirty="0" err="1">
                <a:solidFill>
                  <a:schemeClr val="bg1"/>
                </a:solidFill>
                <a:latin typeface="Bookman Old Style" panose="02050604050505020204" pitchFamily="18" charset="0"/>
              </a:rPr>
              <a:t>stress_level</a:t>
            </a:r>
            <a:r>
              <a:rPr lang="en-US" altLang="ko-KR" sz="3600" dirty="0">
                <a:solidFill>
                  <a:schemeClr val="bg1"/>
                </a:solidFill>
                <a:latin typeface="Bookman Old Style" panose="02050604050505020204" pitchFamily="18" charset="0"/>
              </a:rPr>
              <a:t> &gt;=</a:t>
            </a:r>
          </a:p>
          <a:p>
            <a:pPr algn="ctr"/>
            <a:endParaRPr lang="en-US" altLang="ko-KR" sz="36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6</a:t>
            </a:r>
            <a:endParaRPr lang="ko-KR" altLang="en-US" sz="8000" dirty="0">
              <a:solidFill>
                <a:schemeClr val="bg1"/>
              </a:solidFill>
              <a:latin typeface="Bookman Old Style" panose="02050604050505020204" pitchFamily="18" charset="0"/>
            </a:endParaRPr>
          </a:p>
        </p:txBody>
      </p:sp>
      <p:sp>
        <p:nvSpPr>
          <p:cNvPr id="13" name="TextBox 12">
            <a:extLst>
              <a:ext uri="{FF2B5EF4-FFF2-40B4-BE49-F238E27FC236}">
                <a16:creationId xmlns:a16="http://schemas.microsoft.com/office/drawing/2014/main" id="{D9F6B54A-2A59-C243-FB10-A883B374D7A5}"/>
              </a:ext>
            </a:extLst>
          </p:cNvPr>
          <p:cNvSpPr txBox="1"/>
          <p:nvPr/>
        </p:nvSpPr>
        <p:spPr>
          <a:xfrm>
            <a:off x="4935416" y="4056182"/>
            <a:ext cx="7948246" cy="2154436"/>
          </a:xfrm>
          <a:prstGeom prst="rect">
            <a:avLst/>
          </a:prstGeom>
          <a:noFill/>
        </p:spPr>
        <p:txBody>
          <a:bodyPr wrap="square">
            <a:spAutoFit/>
          </a:bodyPr>
          <a:lstStyle/>
          <a:p>
            <a:pPr algn="ctr"/>
            <a:r>
              <a:rPr lang="en-US" altLang="ko-KR" sz="3600" dirty="0" err="1">
                <a:solidFill>
                  <a:schemeClr val="bg1"/>
                </a:solidFill>
                <a:latin typeface="Bookman Old Style" panose="02050604050505020204" pitchFamily="18" charset="0"/>
              </a:rPr>
              <a:t>stress_level</a:t>
            </a:r>
            <a:r>
              <a:rPr lang="en-US" altLang="ko-KR" sz="3600" dirty="0">
                <a:solidFill>
                  <a:schemeClr val="bg1"/>
                </a:solidFill>
                <a:latin typeface="Bookman Old Style" panose="02050604050505020204" pitchFamily="18" charset="0"/>
              </a:rPr>
              <a:t> &gt;=</a:t>
            </a:r>
          </a:p>
          <a:p>
            <a:pPr algn="ctr"/>
            <a:endParaRPr lang="en-US" altLang="ko-KR" sz="18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1</a:t>
            </a:r>
            <a:endParaRPr lang="ko-KR" altLang="en-US" sz="8000" dirty="0">
              <a:solidFill>
                <a:schemeClr val="bg1"/>
              </a:solidFill>
              <a:latin typeface="Bookman Old Style" panose="02050604050505020204" pitchFamily="18" charset="0"/>
            </a:endParaRPr>
          </a:p>
        </p:txBody>
      </p:sp>
      <p:cxnSp>
        <p:nvCxnSpPr>
          <p:cNvPr id="14" name="Straight Arrow Connector 13">
            <a:extLst>
              <a:ext uri="{FF2B5EF4-FFF2-40B4-BE49-F238E27FC236}">
                <a16:creationId xmlns:a16="http://schemas.microsoft.com/office/drawing/2014/main" id="{62D517C1-74BD-64D4-35F8-0FBB15E74788}"/>
              </a:ext>
            </a:extLst>
          </p:cNvPr>
          <p:cNvCxnSpPr>
            <a:cxnSpLocks/>
          </p:cNvCxnSpPr>
          <p:nvPr/>
        </p:nvCxnSpPr>
        <p:spPr>
          <a:xfrm flipH="1">
            <a:off x="2649415" y="1702802"/>
            <a:ext cx="1155896" cy="56270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B453D3-EBA6-D5E6-C5D4-2FD353BB5313}"/>
              </a:ext>
            </a:extLst>
          </p:cNvPr>
          <p:cNvCxnSpPr>
            <a:cxnSpLocks/>
          </p:cNvCxnSpPr>
          <p:nvPr/>
        </p:nvCxnSpPr>
        <p:spPr>
          <a:xfrm>
            <a:off x="7406642" y="1609712"/>
            <a:ext cx="1059766" cy="65579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13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EA71DC4-296D-9495-1457-1C73F70DCFB7}"/>
              </a:ext>
            </a:extLst>
          </p:cNvPr>
          <p:cNvSpPr/>
          <p:nvPr/>
        </p:nvSpPr>
        <p:spPr>
          <a:xfrm>
            <a:off x="6498493"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Rounded Corners 2">
            <a:extLst>
              <a:ext uri="{FF2B5EF4-FFF2-40B4-BE49-F238E27FC236}">
                <a16:creationId xmlns:a16="http://schemas.microsoft.com/office/drawing/2014/main" id="{F671ADDE-EF2E-5DAD-DE80-CE6316F63482}"/>
              </a:ext>
            </a:extLst>
          </p:cNvPr>
          <p:cNvSpPr/>
          <p:nvPr/>
        </p:nvSpPr>
        <p:spPr>
          <a:xfrm>
            <a:off x="183660"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8A33A07-376A-7391-6B6E-E143D11431E5}"/>
              </a:ext>
            </a:extLst>
          </p:cNvPr>
          <p:cNvSpPr txBox="1"/>
          <p:nvPr/>
        </p:nvSpPr>
        <p:spPr>
          <a:xfrm>
            <a:off x="3691989" y="768550"/>
            <a:ext cx="12080240" cy="646331"/>
          </a:xfrm>
          <a:prstGeom prst="rect">
            <a:avLst/>
          </a:prstGeom>
          <a:noFill/>
        </p:spPr>
        <p:txBody>
          <a:bodyPr wrap="square">
            <a:spAutoFit/>
          </a:bodyPr>
          <a:lstStyle/>
          <a:p>
            <a:r>
              <a:rPr lang="en-US" altLang="ko-KR" sz="3600" dirty="0" err="1">
                <a:solidFill>
                  <a:schemeClr val="bg1"/>
                </a:solidFill>
                <a:latin typeface="Amasis MT Pro Black" panose="02040A04050005020304" pitchFamily="18" charset="0"/>
              </a:rPr>
              <a:t>Sleep_hrs</a:t>
            </a:r>
            <a:r>
              <a:rPr lang="en-US" altLang="ko-KR" sz="3600" dirty="0">
                <a:solidFill>
                  <a:schemeClr val="bg1"/>
                </a:solidFill>
                <a:latin typeface="Amasis MT Pro Black" panose="02040A04050005020304" pitchFamily="18" charset="0"/>
              </a:rPr>
              <a:t> -&gt; sleep</a:t>
            </a:r>
            <a:endParaRPr lang="ko-KR" altLang="en-US" sz="3600" dirty="0">
              <a:solidFill>
                <a:schemeClr val="bg1"/>
              </a:solidFill>
              <a:latin typeface="Amasis MT Pro Black" panose="02040A04050005020304" pitchFamily="18" charset="0"/>
            </a:endParaRPr>
          </a:p>
        </p:txBody>
      </p:sp>
      <p:sp>
        <p:nvSpPr>
          <p:cNvPr id="5" name="TextBox 4">
            <a:extLst>
              <a:ext uri="{FF2B5EF4-FFF2-40B4-BE49-F238E27FC236}">
                <a16:creationId xmlns:a16="http://schemas.microsoft.com/office/drawing/2014/main" id="{3FC609CF-5D1F-9CB0-9456-42A8C78DD764}"/>
              </a:ext>
            </a:extLst>
          </p:cNvPr>
          <p:cNvSpPr txBox="1"/>
          <p:nvPr/>
        </p:nvSpPr>
        <p:spPr>
          <a:xfrm>
            <a:off x="511908" y="2801161"/>
            <a:ext cx="5181599" cy="523220"/>
          </a:xfrm>
          <a:prstGeom prst="rect">
            <a:avLst/>
          </a:prstGeom>
          <a:noFill/>
        </p:spPr>
        <p:txBody>
          <a:bodyPr wrap="square" rtlCol="0">
            <a:spAutoFit/>
          </a:bodyPr>
          <a:lstStyle/>
          <a:p>
            <a:r>
              <a:rPr lang="en-US" altLang="ko-KR" sz="2800" dirty="0">
                <a:solidFill>
                  <a:schemeClr val="bg1"/>
                </a:solidFill>
                <a:latin typeface="Bookman Old Style" panose="02050604050505020204" pitchFamily="18" charset="0"/>
              </a:rPr>
              <a:t>“High” (amount of sleep)</a:t>
            </a:r>
            <a:endParaRPr lang="ko-KR" altLang="en-US" sz="2800"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EE0738A8-0319-AC37-6503-C27FDD04C351}"/>
              </a:ext>
            </a:extLst>
          </p:cNvPr>
          <p:cNvSpPr txBox="1"/>
          <p:nvPr/>
        </p:nvSpPr>
        <p:spPr>
          <a:xfrm>
            <a:off x="7107440" y="2801161"/>
            <a:ext cx="6360160" cy="523220"/>
          </a:xfrm>
          <a:prstGeom prst="rect">
            <a:avLst/>
          </a:prstGeom>
          <a:noFill/>
        </p:spPr>
        <p:txBody>
          <a:bodyPr wrap="square">
            <a:spAutoFit/>
          </a:bodyPr>
          <a:lstStyle/>
          <a:p>
            <a:r>
              <a:rPr lang="en-US" altLang="ko-KR" sz="2800" dirty="0">
                <a:solidFill>
                  <a:schemeClr val="bg1"/>
                </a:solidFill>
                <a:latin typeface="Bookman Old Style" panose="02050604050505020204" pitchFamily="18" charset="0"/>
              </a:rPr>
              <a:t>“Low” (amount of sleep)</a:t>
            </a:r>
            <a:endParaRPr lang="ko-KR" altLang="en-US" sz="2800" dirty="0">
              <a:solidFill>
                <a:schemeClr val="bg1"/>
              </a:solidFill>
              <a:latin typeface="Bookman Old Style" panose="02050604050505020204" pitchFamily="18" charset="0"/>
            </a:endParaRPr>
          </a:p>
        </p:txBody>
      </p:sp>
      <p:sp>
        <p:nvSpPr>
          <p:cNvPr id="7" name="TextBox 6">
            <a:extLst>
              <a:ext uri="{FF2B5EF4-FFF2-40B4-BE49-F238E27FC236}">
                <a16:creationId xmlns:a16="http://schemas.microsoft.com/office/drawing/2014/main" id="{BC0B77E1-E823-F294-F172-393B235AFEFC}"/>
              </a:ext>
            </a:extLst>
          </p:cNvPr>
          <p:cNvSpPr txBox="1"/>
          <p:nvPr/>
        </p:nvSpPr>
        <p:spPr>
          <a:xfrm>
            <a:off x="183659" y="3935467"/>
            <a:ext cx="5509847" cy="2431435"/>
          </a:xfrm>
          <a:prstGeom prst="rect">
            <a:avLst/>
          </a:prstGeom>
          <a:noFill/>
        </p:spPr>
        <p:txBody>
          <a:bodyPr wrap="square" rtlCol="0">
            <a:spAutoFit/>
          </a:bodyPr>
          <a:lstStyle/>
          <a:p>
            <a:pPr algn="ctr"/>
            <a:r>
              <a:rPr lang="en-US" altLang="ko-KR" sz="3600" dirty="0" err="1">
                <a:solidFill>
                  <a:schemeClr val="bg1"/>
                </a:solidFill>
                <a:latin typeface="Bookman Old Style" panose="02050604050505020204" pitchFamily="18" charset="0"/>
              </a:rPr>
              <a:t>sleep_hrs</a:t>
            </a:r>
            <a:r>
              <a:rPr lang="en-US" altLang="ko-KR" sz="3600" dirty="0">
                <a:solidFill>
                  <a:schemeClr val="bg1"/>
                </a:solidFill>
                <a:latin typeface="Bookman Old Style" panose="02050604050505020204" pitchFamily="18" charset="0"/>
              </a:rPr>
              <a:t> &gt;=</a:t>
            </a:r>
          </a:p>
          <a:p>
            <a:pPr algn="ctr"/>
            <a:endParaRPr lang="en-US" altLang="ko-KR" sz="36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7</a:t>
            </a:r>
            <a:endParaRPr lang="ko-KR" altLang="en-US" sz="8000" dirty="0">
              <a:solidFill>
                <a:schemeClr val="bg1"/>
              </a:solidFill>
              <a:latin typeface="Bookman Old Style" panose="02050604050505020204" pitchFamily="18" charset="0"/>
            </a:endParaRPr>
          </a:p>
        </p:txBody>
      </p:sp>
      <p:sp>
        <p:nvSpPr>
          <p:cNvPr id="8" name="TextBox 7">
            <a:extLst>
              <a:ext uri="{FF2B5EF4-FFF2-40B4-BE49-F238E27FC236}">
                <a16:creationId xmlns:a16="http://schemas.microsoft.com/office/drawing/2014/main" id="{F286CB72-505F-191C-A9E4-FEB9161C83A9}"/>
              </a:ext>
            </a:extLst>
          </p:cNvPr>
          <p:cNvSpPr txBox="1"/>
          <p:nvPr/>
        </p:nvSpPr>
        <p:spPr>
          <a:xfrm>
            <a:off x="4935416" y="4056182"/>
            <a:ext cx="7948246" cy="2154436"/>
          </a:xfrm>
          <a:prstGeom prst="rect">
            <a:avLst/>
          </a:prstGeom>
          <a:noFill/>
        </p:spPr>
        <p:txBody>
          <a:bodyPr wrap="square">
            <a:spAutoFit/>
          </a:bodyPr>
          <a:lstStyle/>
          <a:p>
            <a:pPr algn="ctr"/>
            <a:r>
              <a:rPr lang="en-US" altLang="ko-KR" sz="3600" dirty="0" err="1">
                <a:solidFill>
                  <a:schemeClr val="bg1"/>
                </a:solidFill>
                <a:latin typeface="Bookman Old Style" panose="02050604050505020204" pitchFamily="18" charset="0"/>
              </a:rPr>
              <a:t>sleep_hrs</a:t>
            </a:r>
            <a:r>
              <a:rPr lang="en-US" altLang="ko-KR" sz="3600" dirty="0">
                <a:solidFill>
                  <a:schemeClr val="bg1"/>
                </a:solidFill>
                <a:latin typeface="Bookman Old Style" panose="02050604050505020204" pitchFamily="18" charset="0"/>
              </a:rPr>
              <a:t> &lt;</a:t>
            </a:r>
          </a:p>
          <a:p>
            <a:pPr algn="ctr"/>
            <a:endParaRPr lang="en-US" altLang="ko-KR" sz="18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7</a:t>
            </a:r>
            <a:endParaRPr lang="ko-KR" altLang="en-US" sz="8000" dirty="0">
              <a:solidFill>
                <a:schemeClr val="bg1"/>
              </a:solidFill>
              <a:latin typeface="Bookman Old Style" panose="02050604050505020204" pitchFamily="18" charset="0"/>
            </a:endParaRPr>
          </a:p>
        </p:txBody>
      </p:sp>
      <p:cxnSp>
        <p:nvCxnSpPr>
          <p:cNvPr id="9" name="Straight Arrow Connector 8">
            <a:extLst>
              <a:ext uri="{FF2B5EF4-FFF2-40B4-BE49-F238E27FC236}">
                <a16:creationId xmlns:a16="http://schemas.microsoft.com/office/drawing/2014/main" id="{CC637856-8A41-8768-D7F8-3F024DE0FD3E}"/>
              </a:ext>
            </a:extLst>
          </p:cNvPr>
          <p:cNvCxnSpPr/>
          <p:nvPr/>
        </p:nvCxnSpPr>
        <p:spPr>
          <a:xfrm flipH="1">
            <a:off x="2649415" y="1702802"/>
            <a:ext cx="1155896" cy="56270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72A8D58-A0FC-C94C-31FD-67D95E1AA7E5}"/>
              </a:ext>
            </a:extLst>
          </p:cNvPr>
          <p:cNvCxnSpPr>
            <a:cxnSpLocks/>
          </p:cNvCxnSpPr>
          <p:nvPr/>
        </p:nvCxnSpPr>
        <p:spPr>
          <a:xfrm>
            <a:off x="7406642" y="1609712"/>
            <a:ext cx="1059766" cy="65579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10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5160F8-45C0-BF05-CB34-D12C61297770}"/>
              </a:ext>
            </a:extLst>
          </p:cNvPr>
          <p:cNvSpPr txBox="1"/>
          <p:nvPr/>
        </p:nvSpPr>
        <p:spPr>
          <a:xfrm>
            <a:off x="7276847" y="2265814"/>
            <a:ext cx="190247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Heart Disease Facts | CdC.gov</a:t>
            </a:r>
            <a:r>
              <a:rPr lang="en-US" sz="800">
                <a:ea typeface="+mn-lt"/>
                <a:cs typeface="+mn-lt"/>
              </a:rPr>
              <a:t>, 2023)</a:t>
            </a:r>
            <a:endParaRPr lang="en-US" sz="800"/>
          </a:p>
        </p:txBody>
      </p:sp>
      <p:sp>
        <p:nvSpPr>
          <p:cNvPr id="14" name="TextBox 13">
            <a:extLst>
              <a:ext uri="{FF2B5EF4-FFF2-40B4-BE49-F238E27FC236}">
                <a16:creationId xmlns:a16="http://schemas.microsoft.com/office/drawing/2014/main" id="{2FEF62ED-B2EB-161C-362A-09D515A3D59A}"/>
              </a:ext>
            </a:extLst>
          </p:cNvPr>
          <p:cNvSpPr txBox="1"/>
          <p:nvPr/>
        </p:nvSpPr>
        <p:spPr>
          <a:xfrm>
            <a:off x="9638542" y="4319682"/>
            <a:ext cx="23415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Chronic Stress Can Cause Heart Trouble</a:t>
            </a:r>
            <a:r>
              <a:rPr lang="en-US" sz="800">
                <a:ea typeface="+mn-lt"/>
                <a:cs typeface="+mn-lt"/>
              </a:rPr>
              <a:t>, 2022)</a:t>
            </a:r>
            <a:endParaRPr lang="en-US" sz="800"/>
          </a:p>
        </p:txBody>
      </p:sp>
      <p:sp>
        <p:nvSpPr>
          <p:cNvPr id="15" name="TextBox 14">
            <a:extLst>
              <a:ext uri="{FF2B5EF4-FFF2-40B4-BE49-F238E27FC236}">
                <a16:creationId xmlns:a16="http://schemas.microsoft.com/office/drawing/2014/main" id="{3A4E20D7-434D-3503-BE4E-B6D0B65EE673}"/>
              </a:ext>
            </a:extLst>
          </p:cNvPr>
          <p:cNvSpPr txBox="1"/>
          <p:nvPr/>
        </p:nvSpPr>
        <p:spPr>
          <a:xfrm>
            <a:off x="6328132" y="6393734"/>
            <a:ext cx="23415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Chronic Stress Can Cause Heart Trouble</a:t>
            </a:r>
            <a:r>
              <a:rPr lang="en-US" sz="800">
                <a:ea typeface="+mn-lt"/>
                <a:cs typeface="+mn-lt"/>
              </a:rPr>
              <a:t>, 2022)</a:t>
            </a:r>
            <a:endParaRPr lang="en-US" sz="800"/>
          </a:p>
        </p:txBody>
      </p:sp>
      <p:sp>
        <p:nvSpPr>
          <p:cNvPr id="2" name="Oval 1">
            <a:extLst>
              <a:ext uri="{FF2B5EF4-FFF2-40B4-BE49-F238E27FC236}">
                <a16:creationId xmlns:a16="http://schemas.microsoft.com/office/drawing/2014/main" id="{8F9DD4C6-0640-E932-A5D7-13B3C7EE828B}"/>
              </a:ext>
            </a:extLst>
          </p:cNvPr>
          <p:cNvSpPr/>
          <p:nvPr/>
        </p:nvSpPr>
        <p:spPr>
          <a:xfrm>
            <a:off x="0" y="-2394968"/>
            <a:ext cx="12139997" cy="11647935"/>
          </a:xfrm>
          <a:prstGeom prst="ellipse">
            <a:avLst/>
          </a:prstGeom>
          <a:noFill/>
          <a:ln w="571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6" descr="A screenshot of a computer&#10;&#10;Description automatically generated">
            <a:extLst>
              <a:ext uri="{FF2B5EF4-FFF2-40B4-BE49-F238E27FC236}">
                <a16:creationId xmlns:a16="http://schemas.microsoft.com/office/drawing/2014/main" id="{BCE764C7-867B-2A66-39C2-281069228DCA}"/>
              </a:ext>
            </a:extLst>
          </p:cNvPr>
          <p:cNvPicPr>
            <a:picLocks noChangeAspect="1"/>
          </p:cNvPicPr>
          <p:nvPr/>
        </p:nvPicPr>
        <p:blipFill>
          <a:blip r:embed="rId3"/>
          <a:stretch>
            <a:fillRect/>
          </a:stretch>
        </p:blipFill>
        <p:spPr>
          <a:xfrm>
            <a:off x="782280" y="-25219"/>
            <a:ext cx="10776393" cy="6883219"/>
          </a:xfrm>
          <a:prstGeom prst="rect">
            <a:avLst/>
          </a:prstGeom>
        </p:spPr>
      </p:pic>
      <p:pic>
        <p:nvPicPr>
          <p:cNvPr id="6" name="Content Placeholder 3" descr="IGC Library">
            <a:extLst>
              <a:ext uri="{FF2B5EF4-FFF2-40B4-BE49-F238E27FC236}">
                <a16:creationId xmlns:a16="http://schemas.microsoft.com/office/drawing/2014/main" id="{273B99C6-C739-4E3C-9DE1-522F87475A76}"/>
              </a:ext>
            </a:extLst>
          </p:cNvPr>
          <p:cNvPicPr>
            <a:picLocks noGrp="1" noChangeAspect="1"/>
          </p:cNvPicPr>
          <p:nvPr>
            <p:ph idx="1"/>
          </p:nvPr>
        </p:nvPicPr>
        <p:blipFill>
          <a:blip r:embed="rId4"/>
          <a:stretch>
            <a:fillRect/>
          </a:stretch>
        </p:blipFill>
        <p:spPr>
          <a:xfrm>
            <a:off x="5369602" y="1327070"/>
            <a:ext cx="6122235" cy="3453234"/>
          </a:xfrm>
        </p:spPr>
      </p:pic>
      <p:pic>
        <p:nvPicPr>
          <p:cNvPr id="7" name="Picture 8" descr="A cartoon of a person looking at a computer screen&#10;&#10;Description automatically generated">
            <a:extLst>
              <a:ext uri="{FF2B5EF4-FFF2-40B4-BE49-F238E27FC236}">
                <a16:creationId xmlns:a16="http://schemas.microsoft.com/office/drawing/2014/main" id="{E50EFAFA-C5CC-C743-CC8A-D571A2E69782}"/>
              </a:ext>
            </a:extLst>
          </p:cNvPr>
          <p:cNvPicPr>
            <a:picLocks noChangeAspect="1"/>
          </p:cNvPicPr>
          <p:nvPr/>
        </p:nvPicPr>
        <p:blipFill>
          <a:blip r:embed="rId5"/>
          <a:stretch>
            <a:fillRect/>
          </a:stretch>
        </p:blipFill>
        <p:spPr>
          <a:xfrm>
            <a:off x="7922037" y="3193355"/>
            <a:ext cx="3433010" cy="3415823"/>
          </a:xfrm>
          <a:prstGeom prst="rect">
            <a:avLst/>
          </a:prstGeom>
        </p:spPr>
      </p:pic>
      <p:pic>
        <p:nvPicPr>
          <p:cNvPr id="11" name="그림 10" descr="레드, 다채로움, 디자인이(가) 표시된 사진&#10;&#10;자동 생성된 설명">
            <a:extLst>
              <a:ext uri="{FF2B5EF4-FFF2-40B4-BE49-F238E27FC236}">
                <a16:creationId xmlns:a16="http://schemas.microsoft.com/office/drawing/2014/main" id="{B5F8F561-3793-576D-479A-E523441686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1780" y="4436211"/>
            <a:ext cx="3008100" cy="2517060"/>
          </a:xfrm>
          <a:prstGeom prst="rect">
            <a:avLst/>
          </a:prstGeom>
        </p:spPr>
      </p:pic>
    </p:spTree>
    <p:extLst>
      <p:ext uri="{BB962C8B-B14F-4D97-AF65-F5344CB8AC3E}">
        <p14:creationId xmlns:p14="http://schemas.microsoft.com/office/powerpoint/2010/main" val="13512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A80776-B941-AF9B-C095-EBE9E7A33402}"/>
              </a:ext>
            </a:extLst>
          </p:cNvPr>
          <p:cNvSpPr/>
          <p:nvPr/>
        </p:nvSpPr>
        <p:spPr>
          <a:xfrm>
            <a:off x="6498493"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Rounded Corners 2">
            <a:extLst>
              <a:ext uri="{FF2B5EF4-FFF2-40B4-BE49-F238E27FC236}">
                <a16:creationId xmlns:a16="http://schemas.microsoft.com/office/drawing/2014/main" id="{A023077A-545F-1B57-22FE-8BF441D108FB}"/>
              </a:ext>
            </a:extLst>
          </p:cNvPr>
          <p:cNvSpPr/>
          <p:nvPr/>
        </p:nvSpPr>
        <p:spPr>
          <a:xfrm>
            <a:off x="183660" y="2571053"/>
            <a:ext cx="5509847" cy="386967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1A51D0A8-61BB-CC95-B5D3-B9D123ADCA47}"/>
              </a:ext>
            </a:extLst>
          </p:cNvPr>
          <p:cNvSpPr txBox="1"/>
          <p:nvPr/>
        </p:nvSpPr>
        <p:spPr>
          <a:xfrm>
            <a:off x="2426288" y="697430"/>
            <a:ext cx="12080240" cy="646331"/>
          </a:xfrm>
          <a:prstGeom prst="rect">
            <a:avLst/>
          </a:prstGeom>
          <a:noFill/>
        </p:spPr>
        <p:txBody>
          <a:bodyPr wrap="square">
            <a:spAutoFit/>
          </a:bodyPr>
          <a:lstStyle/>
          <a:p>
            <a:r>
              <a:rPr lang="en-US" altLang="ko-KR" sz="3600" dirty="0" err="1">
                <a:solidFill>
                  <a:schemeClr val="bg1"/>
                </a:solidFill>
                <a:latin typeface="Amasis MT Pro Black" panose="02040A04050005020304" pitchFamily="18" charset="0"/>
              </a:rPr>
              <a:t>exercise_hrs_week</a:t>
            </a:r>
            <a:r>
              <a:rPr lang="en-US" altLang="ko-KR" sz="3600" dirty="0">
                <a:solidFill>
                  <a:schemeClr val="bg1"/>
                </a:solidFill>
                <a:latin typeface="Amasis MT Pro Black" panose="02040A04050005020304" pitchFamily="18" charset="0"/>
              </a:rPr>
              <a:t> -&gt; exercise</a:t>
            </a:r>
            <a:endParaRPr lang="ko-KR" altLang="en-US" sz="3600" dirty="0">
              <a:solidFill>
                <a:schemeClr val="bg1"/>
              </a:solidFill>
              <a:latin typeface="Amasis MT Pro Black" panose="02040A04050005020304" pitchFamily="18" charset="0"/>
            </a:endParaRPr>
          </a:p>
        </p:txBody>
      </p:sp>
      <p:sp>
        <p:nvSpPr>
          <p:cNvPr id="5" name="TextBox 4">
            <a:extLst>
              <a:ext uri="{FF2B5EF4-FFF2-40B4-BE49-F238E27FC236}">
                <a16:creationId xmlns:a16="http://schemas.microsoft.com/office/drawing/2014/main" id="{9A03A26E-44F5-0F85-02BF-AF3E6E323936}"/>
              </a:ext>
            </a:extLst>
          </p:cNvPr>
          <p:cNvSpPr txBox="1"/>
          <p:nvPr/>
        </p:nvSpPr>
        <p:spPr>
          <a:xfrm>
            <a:off x="511908" y="2801161"/>
            <a:ext cx="5181599" cy="523220"/>
          </a:xfrm>
          <a:prstGeom prst="rect">
            <a:avLst/>
          </a:prstGeom>
          <a:noFill/>
        </p:spPr>
        <p:txBody>
          <a:bodyPr wrap="square" rtlCol="0">
            <a:spAutoFit/>
          </a:bodyPr>
          <a:lstStyle/>
          <a:p>
            <a:r>
              <a:rPr lang="en-US" altLang="ko-KR" sz="2800" dirty="0">
                <a:solidFill>
                  <a:schemeClr val="bg1"/>
                </a:solidFill>
                <a:latin typeface="Bookman Old Style" panose="02050604050505020204" pitchFamily="18" charset="0"/>
              </a:rPr>
              <a:t>“High” (amount of exercise)</a:t>
            </a:r>
            <a:endParaRPr lang="ko-KR" altLang="en-US" sz="2800"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0761DCCA-3364-4040-7856-3FE0E81FC830}"/>
              </a:ext>
            </a:extLst>
          </p:cNvPr>
          <p:cNvSpPr txBox="1"/>
          <p:nvPr/>
        </p:nvSpPr>
        <p:spPr>
          <a:xfrm>
            <a:off x="7107440" y="2801161"/>
            <a:ext cx="6360160" cy="523220"/>
          </a:xfrm>
          <a:prstGeom prst="rect">
            <a:avLst/>
          </a:prstGeom>
          <a:noFill/>
        </p:spPr>
        <p:txBody>
          <a:bodyPr wrap="square">
            <a:spAutoFit/>
          </a:bodyPr>
          <a:lstStyle/>
          <a:p>
            <a:r>
              <a:rPr lang="en-US" altLang="ko-KR" sz="2800" dirty="0">
                <a:solidFill>
                  <a:schemeClr val="bg1"/>
                </a:solidFill>
                <a:latin typeface="Bookman Old Style" panose="02050604050505020204" pitchFamily="18" charset="0"/>
              </a:rPr>
              <a:t>“Low” (amount of exercise)</a:t>
            </a:r>
            <a:endParaRPr lang="ko-KR" altLang="en-US" sz="2800" dirty="0">
              <a:solidFill>
                <a:schemeClr val="bg1"/>
              </a:solidFill>
              <a:latin typeface="Bookman Old Style" panose="02050604050505020204" pitchFamily="18" charset="0"/>
            </a:endParaRPr>
          </a:p>
        </p:txBody>
      </p:sp>
      <p:sp>
        <p:nvSpPr>
          <p:cNvPr id="7" name="TextBox 6">
            <a:extLst>
              <a:ext uri="{FF2B5EF4-FFF2-40B4-BE49-F238E27FC236}">
                <a16:creationId xmlns:a16="http://schemas.microsoft.com/office/drawing/2014/main" id="{40779D68-F545-D8BA-AB27-71C64296C348}"/>
              </a:ext>
            </a:extLst>
          </p:cNvPr>
          <p:cNvSpPr txBox="1"/>
          <p:nvPr/>
        </p:nvSpPr>
        <p:spPr>
          <a:xfrm>
            <a:off x="183659" y="3935467"/>
            <a:ext cx="5509847" cy="2431435"/>
          </a:xfrm>
          <a:prstGeom prst="rect">
            <a:avLst/>
          </a:prstGeom>
          <a:noFill/>
        </p:spPr>
        <p:txBody>
          <a:bodyPr wrap="square" rtlCol="0">
            <a:spAutoFit/>
          </a:bodyPr>
          <a:lstStyle/>
          <a:p>
            <a:pPr algn="ctr"/>
            <a:r>
              <a:rPr lang="en-US" altLang="ko-KR" sz="3600" dirty="0" err="1">
                <a:solidFill>
                  <a:schemeClr val="bg1"/>
                </a:solidFill>
                <a:latin typeface="Bookman Old Style" panose="02050604050505020204" pitchFamily="18" charset="0"/>
              </a:rPr>
              <a:t>exercise_hrs_week</a:t>
            </a:r>
            <a:r>
              <a:rPr lang="en-US" altLang="ko-KR" sz="3600" dirty="0">
                <a:solidFill>
                  <a:schemeClr val="bg1"/>
                </a:solidFill>
                <a:latin typeface="Bookman Old Style" panose="02050604050505020204" pitchFamily="18" charset="0"/>
              </a:rPr>
              <a:t> &gt;=</a:t>
            </a:r>
          </a:p>
          <a:p>
            <a:pPr algn="ctr"/>
            <a:endParaRPr lang="en-US" altLang="ko-KR" sz="36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10</a:t>
            </a:r>
            <a:endParaRPr lang="ko-KR" altLang="en-US" sz="8000" dirty="0">
              <a:solidFill>
                <a:schemeClr val="bg1"/>
              </a:solidFill>
              <a:latin typeface="Bookman Old Style" panose="02050604050505020204" pitchFamily="18" charset="0"/>
            </a:endParaRPr>
          </a:p>
        </p:txBody>
      </p:sp>
      <p:sp>
        <p:nvSpPr>
          <p:cNvPr id="8" name="TextBox 7">
            <a:extLst>
              <a:ext uri="{FF2B5EF4-FFF2-40B4-BE49-F238E27FC236}">
                <a16:creationId xmlns:a16="http://schemas.microsoft.com/office/drawing/2014/main" id="{1285728F-9336-8567-3B0D-40C6118BD7AC}"/>
              </a:ext>
            </a:extLst>
          </p:cNvPr>
          <p:cNvSpPr txBox="1"/>
          <p:nvPr/>
        </p:nvSpPr>
        <p:spPr>
          <a:xfrm>
            <a:off x="5052647" y="4138641"/>
            <a:ext cx="7948246" cy="2154436"/>
          </a:xfrm>
          <a:prstGeom prst="rect">
            <a:avLst/>
          </a:prstGeom>
          <a:noFill/>
        </p:spPr>
        <p:txBody>
          <a:bodyPr wrap="square">
            <a:spAutoFit/>
          </a:bodyPr>
          <a:lstStyle/>
          <a:p>
            <a:pPr algn="ctr"/>
            <a:r>
              <a:rPr lang="en-US" altLang="ko-KR" sz="3600" dirty="0" err="1">
                <a:solidFill>
                  <a:schemeClr val="bg1"/>
                </a:solidFill>
                <a:latin typeface="Bookman Old Style" panose="02050604050505020204" pitchFamily="18" charset="0"/>
              </a:rPr>
              <a:t>exercise_hrs_week</a:t>
            </a:r>
            <a:r>
              <a:rPr lang="en-US" altLang="ko-KR" sz="3600" dirty="0">
                <a:solidFill>
                  <a:schemeClr val="bg1"/>
                </a:solidFill>
                <a:latin typeface="Bookman Old Style" panose="02050604050505020204" pitchFamily="18" charset="0"/>
              </a:rPr>
              <a:t> &lt;</a:t>
            </a:r>
          </a:p>
          <a:p>
            <a:pPr algn="ctr"/>
            <a:endParaRPr lang="en-US" altLang="ko-KR" sz="1800" dirty="0">
              <a:solidFill>
                <a:schemeClr val="bg1"/>
              </a:solidFill>
              <a:latin typeface="Bookman Old Style" panose="02050604050505020204" pitchFamily="18" charset="0"/>
            </a:endParaRPr>
          </a:p>
          <a:p>
            <a:pPr algn="ctr"/>
            <a:r>
              <a:rPr lang="en-US" altLang="ko-KR" sz="8000" dirty="0">
                <a:solidFill>
                  <a:schemeClr val="bg1"/>
                </a:solidFill>
                <a:latin typeface="Bookman Old Style" panose="02050604050505020204" pitchFamily="18" charset="0"/>
              </a:rPr>
              <a:t>10</a:t>
            </a:r>
            <a:endParaRPr lang="ko-KR" altLang="en-US" sz="8000" dirty="0">
              <a:solidFill>
                <a:schemeClr val="bg1"/>
              </a:solidFill>
              <a:latin typeface="Bookman Old Style" panose="02050604050505020204" pitchFamily="18" charset="0"/>
            </a:endParaRPr>
          </a:p>
        </p:txBody>
      </p:sp>
      <p:cxnSp>
        <p:nvCxnSpPr>
          <p:cNvPr id="9" name="Straight Arrow Connector 8">
            <a:extLst>
              <a:ext uri="{FF2B5EF4-FFF2-40B4-BE49-F238E27FC236}">
                <a16:creationId xmlns:a16="http://schemas.microsoft.com/office/drawing/2014/main" id="{6C703621-4E34-D450-900D-FF20FAB3EF36}"/>
              </a:ext>
            </a:extLst>
          </p:cNvPr>
          <p:cNvCxnSpPr/>
          <p:nvPr/>
        </p:nvCxnSpPr>
        <p:spPr>
          <a:xfrm flipH="1">
            <a:off x="2649415" y="1702802"/>
            <a:ext cx="1155896" cy="56270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0505B20-B86D-763E-D0F6-9D22381E3F13}"/>
              </a:ext>
            </a:extLst>
          </p:cNvPr>
          <p:cNvCxnSpPr>
            <a:cxnSpLocks/>
          </p:cNvCxnSpPr>
          <p:nvPr/>
        </p:nvCxnSpPr>
        <p:spPr>
          <a:xfrm>
            <a:off x="7406642" y="1609712"/>
            <a:ext cx="1059766" cy="655798"/>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8893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3048000" y="460101"/>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 Hypotheses</a:t>
            </a:r>
            <a:endParaRPr lang="ko-KR" altLang="en-US" sz="4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F3D069DD-151D-9C59-576E-647DC9EF95FE}"/>
              </a:ext>
            </a:extLst>
          </p:cNvPr>
          <p:cNvSpPr txBox="1"/>
          <p:nvPr/>
        </p:nvSpPr>
        <p:spPr>
          <a:xfrm>
            <a:off x="13317415" y="2219403"/>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stress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7C888AF-AAC6-BD44-C6C0-28472ECE36E2}"/>
              </a:ext>
            </a:extLst>
          </p:cNvPr>
          <p:cNvSpPr txBox="1"/>
          <p:nvPr/>
        </p:nvSpPr>
        <p:spPr>
          <a:xfrm>
            <a:off x="978446" y="2007050"/>
            <a:ext cx="7040880" cy="3970318"/>
          </a:xfrm>
          <a:prstGeom prst="rect">
            <a:avLst/>
          </a:prstGeom>
          <a:noFill/>
        </p:spPr>
        <p:txBody>
          <a:bodyPr wrap="square" rtlCol="0">
            <a:spAutoFit/>
          </a:bodyPr>
          <a:lstStyle/>
          <a:p>
            <a:r>
              <a:rPr lang="en-US" altLang="ko-KR" sz="2800" dirty="0">
                <a:solidFill>
                  <a:schemeClr val="bg1"/>
                </a:solidFill>
              </a:rPr>
              <a:t>Null: There is </a:t>
            </a:r>
            <a:r>
              <a:rPr lang="en-US" altLang="ko-KR" sz="2800" dirty="0">
                <a:solidFill>
                  <a:srgbClr val="00B0F0"/>
                </a:solidFill>
              </a:rPr>
              <a:t>no difference in proportion of heart attack risk</a:t>
            </a:r>
            <a:r>
              <a:rPr lang="en-US" altLang="ko-KR" sz="2800" dirty="0">
                <a:solidFill>
                  <a:schemeClr val="bg1"/>
                </a:solidFill>
              </a:rPr>
              <a:t> among people who are stressed and those who are not stressed in the no family history dataset</a:t>
            </a:r>
          </a:p>
          <a:p>
            <a:endParaRPr lang="en-US" altLang="ko-KR" sz="2800" dirty="0">
              <a:solidFill>
                <a:schemeClr val="bg1"/>
              </a:solidFill>
            </a:endParaRPr>
          </a:p>
          <a:p>
            <a:r>
              <a:rPr lang="en-US" altLang="ko-KR" sz="2800" dirty="0">
                <a:solidFill>
                  <a:schemeClr val="bg1"/>
                </a:solidFill>
              </a:rPr>
              <a:t>Alternative:  There </a:t>
            </a:r>
            <a:r>
              <a:rPr lang="en-US" altLang="ko-KR" sz="2800" dirty="0">
                <a:solidFill>
                  <a:srgbClr val="00B0F0"/>
                </a:solidFill>
              </a:rPr>
              <a:t>is a difference </a:t>
            </a:r>
            <a:r>
              <a:rPr lang="en-US" altLang="ko-KR" sz="2800" dirty="0">
                <a:solidFill>
                  <a:schemeClr val="bg1"/>
                </a:solidFill>
              </a:rPr>
              <a:t>in the proportion of heart attack risk among people who are stressed and those who are not stressed in the no family history dataset</a:t>
            </a:r>
            <a:endParaRPr lang="ko-KR" altLang="en-US" sz="2800" dirty="0">
              <a:solidFill>
                <a:schemeClr val="bg1"/>
              </a:solidFill>
            </a:endParaRPr>
          </a:p>
        </p:txBody>
      </p:sp>
    </p:spTree>
    <p:extLst>
      <p:ext uri="{BB962C8B-B14F-4D97-AF65-F5344CB8AC3E}">
        <p14:creationId xmlns:p14="http://schemas.microsoft.com/office/powerpoint/2010/main" val="363038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a:t>
            </a:r>
            <a:endParaRPr lang="ko-KR" altLang="en-US" sz="4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F3D069DD-151D-9C59-576E-647DC9EF95FE}"/>
              </a:ext>
            </a:extLst>
          </p:cNvPr>
          <p:cNvSpPr txBox="1"/>
          <p:nvPr/>
        </p:nvSpPr>
        <p:spPr>
          <a:xfrm>
            <a:off x="851095" y="2067003"/>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stress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D79460D-2159-8F7C-05B1-EFC04BC07EF8}"/>
              </a:ext>
            </a:extLst>
          </p:cNvPr>
          <p:cNvSpPr txBox="1"/>
          <p:nvPr/>
        </p:nvSpPr>
        <p:spPr>
          <a:xfrm>
            <a:off x="12972755" y="2713333"/>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(True – False)</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3B82FEC-D6AF-5572-069D-434AE3403D3C}"/>
              </a:ext>
            </a:extLst>
          </p:cNvPr>
          <p:cNvSpPr txBox="1"/>
          <p:nvPr/>
        </p:nvSpPr>
        <p:spPr>
          <a:xfrm>
            <a:off x="-7438723" y="1636115"/>
            <a:ext cx="7040880" cy="3970318"/>
          </a:xfrm>
          <a:prstGeom prst="rect">
            <a:avLst/>
          </a:prstGeom>
          <a:noFill/>
        </p:spPr>
        <p:txBody>
          <a:bodyPr wrap="square" rtlCol="0">
            <a:spAutoFit/>
          </a:bodyPr>
          <a:lstStyle/>
          <a:p>
            <a:r>
              <a:rPr lang="en-US" altLang="ko-KR" sz="2800" dirty="0">
                <a:solidFill>
                  <a:schemeClr val="bg1"/>
                </a:solidFill>
              </a:rPr>
              <a:t>Null: There is </a:t>
            </a:r>
            <a:r>
              <a:rPr lang="en-US" altLang="ko-KR" sz="2800" dirty="0">
                <a:solidFill>
                  <a:srgbClr val="00B0F0"/>
                </a:solidFill>
              </a:rPr>
              <a:t>no difference in proportion of heart attack risk</a:t>
            </a:r>
            <a:r>
              <a:rPr lang="en-US" altLang="ko-KR" sz="2800" dirty="0">
                <a:solidFill>
                  <a:schemeClr val="bg1"/>
                </a:solidFill>
              </a:rPr>
              <a:t> among people who are stressed and those who are not stressed in the no family history dataset</a:t>
            </a:r>
          </a:p>
          <a:p>
            <a:endParaRPr lang="en-US" altLang="ko-KR" sz="2800" dirty="0">
              <a:solidFill>
                <a:schemeClr val="bg1"/>
              </a:solidFill>
            </a:endParaRPr>
          </a:p>
          <a:p>
            <a:r>
              <a:rPr lang="en-US" altLang="ko-KR" sz="2800" dirty="0">
                <a:solidFill>
                  <a:schemeClr val="bg1"/>
                </a:solidFill>
              </a:rPr>
              <a:t>Alternative:  There </a:t>
            </a:r>
            <a:r>
              <a:rPr lang="en-US" altLang="ko-KR" sz="2800" dirty="0">
                <a:solidFill>
                  <a:srgbClr val="00B0F0"/>
                </a:solidFill>
              </a:rPr>
              <a:t>is a difference </a:t>
            </a:r>
            <a:r>
              <a:rPr lang="en-US" altLang="ko-KR" sz="2800" dirty="0">
                <a:solidFill>
                  <a:schemeClr val="bg1"/>
                </a:solidFill>
              </a:rPr>
              <a:t>in the proportion of heart attack risk among people who are stressed and those who are not stressed in the no family history dataset</a:t>
            </a:r>
            <a:endParaRPr lang="ko-KR" altLang="en-US" sz="2800" dirty="0">
              <a:solidFill>
                <a:schemeClr val="bg1"/>
              </a:solidFill>
            </a:endParaRPr>
          </a:p>
        </p:txBody>
      </p:sp>
    </p:spTree>
    <p:extLst>
      <p:ext uri="{BB962C8B-B14F-4D97-AF65-F5344CB8AC3E}">
        <p14:creationId xmlns:p14="http://schemas.microsoft.com/office/powerpoint/2010/main" val="2521893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a:t>
            </a:r>
            <a:endParaRPr lang="ko-KR" altLang="en-US" sz="4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F3D069DD-151D-9C59-576E-647DC9EF95FE}"/>
              </a:ext>
            </a:extLst>
          </p:cNvPr>
          <p:cNvSpPr txBox="1"/>
          <p:nvPr/>
        </p:nvSpPr>
        <p:spPr>
          <a:xfrm>
            <a:off x="-5183945" y="1874728"/>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stress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5001CB6-EFDA-A654-B83A-35F022DB7CB9}"/>
              </a:ext>
            </a:extLst>
          </p:cNvPr>
          <p:cNvSpPr txBox="1"/>
          <p:nvPr/>
        </p:nvSpPr>
        <p:spPr>
          <a:xfrm>
            <a:off x="686971" y="2793834"/>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(True – False)</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1EF7964-3E38-2C20-E555-95261D960A0B}"/>
              </a:ext>
            </a:extLst>
          </p:cNvPr>
          <p:cNvSpPr txBox="1"/>
          <p:nvPr/>
        </p:nvSpPr>
        <p:spPr>
          <a:xfrm>
            <a:off x="12700909" y="1291099"/>
            <a:ext cx="10386390" cy="5262979"/>
          </a:xfrm>
          <a:prstGeom prst="rect">
            <a:avLst/>
          </a:prstGeom>
          <a:noFill/>
        </p:spPr>
        <p:txBody>
          <a:bodyPr wrap="square">
            <a:spAutoFit/>
          </a:bodyPr>
          <a:lstStyle/>
          <a:p>
            <a:r>
              <a:rPr lang="ko-KR" altLang="en-US" sz="2400" dirty="0">
                <a:solidFill>
                  <a:schemeClr val="bg1"/>
                </a:solidFill>
              </a:rPr>
              <a:t>```{</a:t>
            </a:r>
            <a:r>
              <a:rPr lang="ko-KR" altLang="en-US" sz="2400" dirty="0" err="1">
                <a:solidFill>
                  <a:schemeClr val="bg1"/>
                </a:solidFill>
              </a:rPr>
              <a:t>r</a:t>
            </a:r>
            <a:r>
              <a:rPr lang="ko-KR" altLang="en-US" sz="2400" dirty="0">
                <a:solidFill>
                  <a:schemeClr val="bg1"/>
                </a:solidFill>
              </a:rPr>
              <a:t>}</a:t>
            </a:r>
            <a:endParaRPr lang="en-US" altLang="ko-KR" sz="2400" dirty="0">
              <a:solidFill>
                <a:schemeClr val="bg1"/>
              </a:solidFill>
            </a:endParaRPr>
          </a:p>
          <a:p>
            <a:r>
              <a:rPr lang="ko-KR" altLang="en-US" sz="2400" dirty="0" err="1">
                <a:solidFill>
                  <a:schemeClr val="bg1"/>
                </a:solidFill>
              </a:rPr>
              <a:t>heart_null</a:t>
            </a:r>
            <a:r>
              <a:rPr lang="ko-KR" altLang="en-US" sz="2400" dirty="0">
                <a:solidFill>
                  <a:schemeClr val="bg1"/>
                </a:solidFill>
              </a:rPr>
              <a:t> &lt;- </a:t>
            </a:r>
            <a:r>
              <a:rPr lang="ko-KR" altLang="en-US" sz="2400" dirty="0" err="1">
                <a:solidFill>
                  <a:schemeClr val="bg1"/>
                </a:solidFill>
              </a:rPr>
              <a:t>no_family_history_dataset</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specify</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rgbClr val="00B0F0"/>
                </a:solidFill>
              </a:rPr>
              <a:t>heart_attack_risk</a:t>
            </a:r>
            <a:r>
              <a:rPr lang="ko-KR" altLang="en-US" sz="2400" dirty="0">
                <a:solidFill>
                  <a:srgbClr val="00B0F0"/>
                </a:solidFill>
              </a:rPr>
              <a:t> ~ </a:t>
            </a:r>
            <a:r>
              <a:rPr lang="ko-KR" altLang="en-US" sz="2400" dirty="0" err="1">
                <a:solidFill>
                  <a:srgbClr val="00B0F0"/>
                </a:solidFill>
              </a:rPr>
              <a:t>stress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success</a:t>
            </a:r>
            <a:r>
              <a:rPr lang="ko-KR" altLang="en-US" sz="2400" dirty="0">
                <a:solidFill>
                  <a:schemeClr val="bg1"/>
                </a:solidFill>
              </a:rPr>
              <a:t> = "1")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hypothesize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null</a:t>
            </a:r>
            <a:r>
              <a:rPr lang="ko-KR" altLang="en-US" sz="2400" dirty="0">
                <a:solidFill>
                  <a:schemeClr val="bg1"/>
                </a:solidFill>
              </a:rPr>
              <a:t> ="</a:t>
            </a:r>
            <a:r>
              <a:rPr lang="ko-KR" altLang="en-US" sz="2400" dirty="0" err="1">
                <a:solidFill>
                  <a:srgbClr val="00B0F0"/>
                </a:solidFill>
              </a:rPr>
              <a:t>independence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generate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reps</a:t>
            </a:r>
            <a:r>
              <a:rPr lang="ko-KR" altLang="en-US" sz="2400" dirty="0">
                <a:solidFill>
                  <a:schemeClr val="bg1"/>
                </a:solidFill>
              </a:rPr>
              <a:t> = </a:t>
            </a:r>
            <a:r>
              <a:rPr lang="ko-KR" altLang="en-US" sz="2400" dirty="0">
                <a:solidFill>
                  <a:srgbClr val="00B0F0"/>
                </a:solidFill>
              </a:rPr>
              <a:t>10000</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type</a:t>
            </a:r>
            <a:r>
              <a:rPr lang="ko-KR" altLang="en-US" sz="2400" dirty="0">
                <a:solidFill>
                  <a:schemeClr val="bg1"/>
                </a:solidFill>
              </a:rPr>
              <a:t> = "</a:t>
            </a:r>
            <a:r>
              <a:rPr lang="ko-KR" altLang="en-US" sz="2400" dirty="0" err="1">
                <a:solidFill>
                  <a:srgbClr val="00B0F0"/>
                </a:solidFill>
              </a:rPr>
              <a:t>permute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calculate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stat</a:t>
            </a:r>
            <a:r>
              <a:rPr lang="ko-KR" altLang="en-US" sz="2400" dirty="0">
                <a:solidFill>
                  <a:schemeClr val="bg1"/>
                </a:solidFill>
              </a:rPr>
              <a:t> = "</a:t>
            </a:r>
            <a:r>
              <a:rPr lang="ko-KR" altLang="en-US" sz="2400" dirty="0" err="1">
                <a:solidFill>
                  <a:srgbClr val="00B0F0"/>
                </a:solidFill>
              </a:rPr>
              <a:t>diff</a:t>
            </a:r>
            <a:r>
              <a:rPr lang="ko-KR" altLang="en-US" sz="2400" dirty="0">
                <a:solidFill>
                  <a:srgbClr val="00B0F0"/>
                </a:solidFill>
              </a:rPr>
              <a:t> </a:t>
            </a:r>
            <a:r>
              <a:rPr lang="ko-KR" altLang="en-US" sz="2400" dirty="0" err="1">
                <a:solidFill>
                  <a:srgbClr val="00B0F0"/>
                </a:solidFill>
              </a:rPr>
              <a:t>in</a:t>
            </a:r>
            <a:r>
              <a:rPr lang="ko-KR" altLang="en-US" sz="2400" dirty="0">
                <a:solidFill>
                  <a:srgbClr val="00B0F0"/>
                </a:solidFill>
              </a:rPr>
              <a:t> </a:t>
            </a:r>
            <a:r>
              <a:rPr lang="ko-KR" altLang="en-US" sz="2400" dirty="0" err="1">
                <a:solidFill>
                  <a:srgbClr val="00B0F0"/>
                </a:solidFill>
              </a:rPr>
              <a:t>props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order</a:t>
            </a:r>
            <a:r>
              <a:rPr lang="ko-KR" altLang="en-US" sz="2400" dirty="0">
                <a:solidFill>
                  <a:schemeClr val="bg1"/>
                </a:solidFill>
              </a:rPr>
              <a:t> = c("</a:t>
            </a:r>
            <a:r>
              <a:rPr lang="ko-KR" altLang="en-US" sz="2400" dirty="0" err="1">
                <a:solidFill>
                  <a:srgbClr val="00B0F0"/>
                </a:solidFill>
              </a:rPr>
              <a:t>True</a:t>
            </a:r>
            <a:r>
              <a:rPr lang="ko-KR" altLang="en-US" sz="2400" dirty="0">
                <a:solidFill>
                  <a:srgbClr val="00B0F0"/>
                </a:solidFill>
              </a:rPr>
              <a:t>", "</a:t>
            </a:r>
            <a:r>
              <a:rPr lang="ko-KR" altLang="en-US" sz="2400" dirty="0" err="1">
                <a:solidFill>
                  <a:srgbClr val="00B0F0"/>
                </a:solidFill>
              </a:rPr>
              <a:t>False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a:t>
            </a:r>
          </a:p>
        </p:txBody>
      </p:sp>
    </p:spTree>
    <p:extLst>
      <p:ext uri="{BB962C8B-B14F-4D97-AF65-F5344CB8AC3E}">
        <p14:creationId xmlns:p14="http://schemas.microsoft.com/office/powerpoint/2010/main" val="289067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a:t>
            </a:r>
            <a:endParaRPr lang="ko-KR" altLang="en-US" sz="4800" dirty="0">
              <a:solidFill>
                <a:schemeClr val="bg1"/>
              </a:solidFill>
              <a:latin typeface="Baskerville Old Face" panose="02020602080505020303" pitchFamily="18" charset="0"/>
            </a:endParaRPr>
          </a:p>
        </p:txBody>
      </p:sp>
      <p:sp>
        <p:nvSpPr>
          <p:cNvPr id="2" name="TextBox 1">
            <a:extLst>
              <a:ext uri="{FF2B5EF4-FFF2-40B4-BE49-F238E27FC236}">
                <a16:creationId xmlns:a16="http://schemas.microsoft.com/office/drawing/2014/main" id="{E5001CB6-EFDA-A654-B83A-35F022DB7CB9}"/>
              </a:ext>
            </a:extLst>
          </p:cNvPr>
          <p:cNvSpPr txBox="1"/>
          <p:nvPr/>
        </p:nvSpPr>
        <p:spPr>
          <a:xfrm>
            <a:off x="-8457029" y="2521059"/>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(True – False)</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61CF74A-F872-3D49-40F3-5333DFBD841C}"/>
              </a:ext>
            </a:extLst>
          </p:cNvPr>
          <p:cNvSpPr txBox="1"/>
          <p:nvPr/>
        </p:nvSpPr>
        <p:spPr>
          <a:xfrm>
            <a:off x="719925" y="1291099"/>
            <a:ext cx="10386390" cy="5262979"/>
          </a:xfrm>
          <a:prstGeom prst="rect">
            <a:avLst/>
          </a:prstGeom>
          <a:noFill/>
        </p:spPr>
        <p:txBody>
          <a:bodyPr wrap="square">
            <a:spAutoFit/>
          </a:bodyPr>
          <a:lstStyle/>
          <a:p>
            <a:r>
              <a:rPr lang="ko-KR" altLang="en-US" sz="2400" dirty="0">
                <a:solidFill>
                  <a:schemeClr val="bg1"/>
                </a:solidFill>
              </a:rPr>
              <a:t>```{</a:t>
            </a:r>
            <a:r>
              <a:rPr lang="ko-KR" altLang="en-US" sz="2400" dirty="0" err="1">
                <a:solidFill>
                  <a:schemeClr val="bg1"/>
                </a:solidFill>
              </a:rPr>
              <a:t>r</a:t>
            </a:r>
            <a:r>
              <a:rPr lang="ko-KR" altLang="en-US" sz="2400" dirty="0">
                <a:solidFill>
                  <a:schemeClr val="bg1"/>
                </a:solidFill>
              </a:rPr>
              <a:t>}</a:t>
            </a:r>
            <a:endParaRPr lang="en-US" altLang="ko-KR" sz="2400" dirty="0">
              <a:solidFill>
                <a:schemeClr val="bg1"/>
              </a:solidFill>
            </a:endParaRPr>
          </a:p>
          <a:p>
            <a:r>
              <a:rPr lang="ko-KR" altLang="en-US" sz="2400" dirty="0" err="1">
                <a:solidFill>
                  <a:schemeClr val="bg1"/>
                </a:solidFill>
              </a:rPr>
              <a:t>heart_null</a:t>
            </a:r>
            <a:r>
              <a:rPr lang="ko-KR" altLang="en-US" sz="2400" dirty="0">
                <a:solidFill>
                  <a:schemeClr val="bg1"/>
                </a:solidFill>
              </a:rPr>
              <a:t> &lt;- </a:t>
            </a:r>
            <a:r>
              <a:rPr lang="ko-KR" altLang="en-US" sz="2400" dirty="0" err="1">
                <a:solidFill>
                  <a:schemeClr val="bg1"/>
                </a:solidFill>
              </a:rPr>
              <a:t>no_family_history_dataset</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specify</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rgbClr val="00B0F0"/>
                </a:solidFill>
              </a:rPr>
              <a:t>heart_attack_risk</a:t>
            </a:r>
            <a:r>
              <a:rPr lang="ko-KR" altLang="en-US" sz="2400" dirty="0">
                <a:solidFill>
                  <a:srgbClr val="00B0F0"/>
                </a:solidFill>
              </a:rPr>
              <a:t> ~ </a:t>
            </a:r>
            <a:r>
              <a:rPr lang="ko-KR" altLang="en-US" sz="2400" dirty="0" err="1">
                <a:solidFill>
                  <a:srgbClr val="00B0F0"/>
                </a:solidFill>
              </a:rPr>
              <a:t>stress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success</a:t>
            </a:r>
            <a:r>
              <a:rPr lang="ko-KR" altLang="en-US" sz="2400" dirty="0">
                <a:solidFill>
                  <a:schemeClr val="bg1"/>
                </a:solidFill>
              </a:rPr>
              <a:t> = "1")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hypothesize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null</a:t>
            </a:r>
            <a:r>
              <a:rPr lang="ko-KR" altLang="en-US" sz="2400" dirty="0">
                <a:solidFill>
                  <a:schemeClr val="bg1"/>
                </a:solidFill>
              </a:rPr>
              <a:t> ="</a:t>
            </a:r>
            <a:r>
              <a:rPr lang="ko-KR" altLang="en-US" sz="2400" dirty="0" err="1">
                <a:solidFill>
                  <a:srgbClr val="00B0F0"/>
                </a:solidFill>
              </a:rPr>
              <a:t>independence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generate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reps</a:t>
            </a:r>
            <a:r>
              <a:rPr lang="ko-KR" altLang="en-US" sz="2400" dirty="0">
                <a:solidFill>
                  <a:schemeClr val="bg1"/>
                </a:solidFill>
              </a:rPr>
              <a:t> = </a:t>
            </a:r>
            <a:r>
              <a:rPr lang="ko-KR" altLang="en-US" sz="2400" dirty="0">
                <a:solidFill>
                  <a:srgbClr val="00B0F0"/>
                </a:solidFill>
              </a:rPr>
              <a:t>10000</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type</a:t>
            </a:r>
            <a:r>
              <a:rPr lang="ko-KR" altLang="en-US" sz="2400" dirty="0">
                <a:solidFill>
                  <a:schemeClr val="bg1"/>
                </a:solidFill>
              </a:rPr>
              <a:t> = "</a:t>
            </a:r>
            <a:r>
              <a:rPr lang="ko-KR" altLang="en-US" sz="2400" dirty="0" err="1">
                <a:solidFill>
                  <a:srgbClr val="00B0F0"/>
                </a:solidFill>
              </a:rPr>
              <a:t>permute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calculate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stat</a:t>
            </a:r>
            <a:r>
              <a:rPr lang="ko-KR" altLang="en-US" sz="2400" dirty="0">
                <a:solidFill>
                  <a:schemeClr val="bg1"/>
                </a:solidFill>
              </a:rPr>
              <a:t> = "</a:t>
            </a:r>
            <a:r>
              <a:rPr lang="ko-KR" altLang="en-US" sz="2400" dirty="0" err="1">
                <a:solidFill>
                  <a:srgbClr val="00B0F0"/>
                </a:solidFill>
              </a:rPr>
              <a:t>diff</a:t>
            </a:r>
            <a:r>
              <a:rPr lang="ko-KR" altLang="en-US" sz="2400" dirty="0">
                <a:solidFill>
                  <a:srgbClr val="00B0F0"/>
                </a:solidFill>
              </a:rPr>
              <a:t> </a:t>
            </a:r>
            <a:r>
              <a:rPr lang="ko-KR" altLang="en-US" sz="2400" dirty="0" err="1">
                <a:solidFill>
                  <a:srgbClr val="00B0F0"/>
                </a:solidFill>
              </a:rPr>
              <a:t>in</a:t>
            </a:r>
            <a:r>
              <a:rPr lang="ko-KR" altLang="en-US" sz="2400" dirty="0">
                <a:solidFill>
                  <a:srgbClr val="00B0F0"/>
                </a:solidFill>
              </a:rPr>
              <a:t> </a:t>
            </a:r>
            <a:r>
              <a:rPr lang="ko-KR" altLang="en-US" sz="2400" dirty="0" err="1">
                <a:solidFill>
                  <a:srgbClr val="00B0F0"/>
                </a:solidFill>
              </a:rPr>
              <a:t>props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order</a:t>
            </a:r>
            <a:r>
              <a:rPr lang="ko-KR" altLang="en-US" sz="2400" dirty="0">
                <a:solidFill>
                  <a:schemeClr val="bg1"/>
                </a:solidFill>
              </a:rPr>
              <a:t> = c("</a:t>
            </a:r>
            <a:r>
              <a:rPr lang="ko-KR" altLang="en-US" sz="2400" dirty="0" err="1">
                <a:solidFill>
                  <a:srgbClr val="00B0F0"/>
                </a:solidFill>
              </a:rPr>
              <a:t>True</a:t>
            </a:r>
            <a:r>
              <a:rPr lang="ko-KR" altLang="en-US" sz="2400" dirty="0">
                <a:solidFill>
                  <a:srgbClr val="00B0F0"/>
                </a:solidFill>
              </a:rPr>
              <a:t>", "</a:t>
            </a:r>
            <a:r>
              <a:rPr lang="ko-KR" altLang="en-US" sz="2400" dirty="0" err="1">
                <a:solidFill>
                  <a:srgbClr val="00B0F0"/>
                </a:solidFill>
              </a:rPr>
              <a:t>False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a:t>
            </a:r>
          </a:p>
        </p:txBody>
      </p:sp>
      <p:cxnSp>
        <p:nvCxnSpPr>
          <p:cNvPr id="7" name="Straight Arrow Connector 6">
            <a:extLst>
              <a:ext uri="{FF2B5EF4-FFF2-40B4-BE49-F238E27FC236}">
                <a16:creationId xmlns:a16="http://schemas.microsoft.com/office/drawing/2014/main" id="{CE4097EF-FDB5-5393-37C8-9046C22911C6}"/>
              </a:ext>
            </a:extLst>
          </p:cNvPr>
          <p:cNvCxnSpPr>
            <a:cxnSpLocks/>
          </p:cNvCxnSpPr>
          <p:nvPr/>
        </p:nvCxnSpPr>
        <p:spPr>
          <a:xfrm flipH="1">
            <a:off x="4982066" y="3683000"/>
            <a:ext cx="1501059" cy="0"/>
          </a:xfrm>
          <a:prstGeom prst="straightConnector1">
            <a:avLst/>
          </a:prstGeom>
          <a:ln w="57150">
            <a:solidFill>
              <a:srgbClr val="FFFF06"/>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E343EE2-F3C8-2684-57E2-99281C84996D}"/>
              </a:ext>
            </a:extLst>
          </p:cNvPr>
          <p:cNvCxnSpPr>
            <a:cxnSpLocks/>
          </p:cNvCxnSpPr>
          <p:nvPr/>
        </p:nvCxnSpPr>
        <p:spPr>
          <a:xfrm flipH="1">
            <a:off x="4027026" y="4362341"/>
            <a:ext cx="1501059" cy="0"/>
          </a:xfrm>
          <a:prstGeom prst="straightConnector1">
            <a:avLst/>
          </a:prstGeom>
          <a:ln w="57150">
            <a:solidFill>
              <a:srgbClr val="FFFF06"/>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5A4C632-0869-B309-2F80-B79E65A7396D}"/>
              </a:ext>
            </a:extLst>
          </p:cNvPr>
          <p:cNvCxnSpPr>
            <a:cxnSpLocks/>
          </p:cNvCxnSpPr>
          <p:nvPr/>
        </p:nvCxnSpPr>
        <p:spPr>
          <a:xfrm flipH="1">
            <a:off x="4433426" y="4851400"/>
            <a:ext cx="1501059" cy="0"/>
          </a:xfrm>
          <a:prstGeom prst="straightConnector1">
            <a:avLst/>
          </a:prstGeom>
          <a:ln w="57150">
            <a:solidFill>
              <a:srgbClr val="FFFF0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85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a:t>
            </a:r>
            <a:endParaRPr lang="ko-KR" altLang="en-US" sz="4800" dirty="0">
              <a:solidFill>
                <a:schemeClr val="bg1"/>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E61CF74A-F872-3D49-40F3-5333DFBD841C}"/>
              </a:ext>
            </a:extLst>
          </p:cNvPr>
          <p:cNvSpPr txBox="1"/>
          <p:nvPr/>
        </p:nvSpPr>
        <p:spPr>
          <a:xfrm>
            <a:off x="-8815498" y="913000"/>
            <a:ext cx="10386390" cy="5262979"/>
          </a:xfrm>
          <a:prstGeom prst="rect">
            <a:avLst/>
          </a:prstGeom>
          <a:noFill/>
        </p:spPr>
        <p:txBody>
          <a:bodyPr wrap="square">
            <a:spAutoFit/>
          </a:bodyPr>
          <a:lstStyle/>
          <a:p>
            <a:r>
              <a:rPr lang="ko-KR" altLang="en-US" sz="2400" dirty="0">
                <a:solidFill>
                  <a:schemeClr val="bg1"/>
                </a:solidFill>
              </a:rPr>
              <a:t>```{</a:t>
            </a:r>
            <a:r>
              <a:rPr lang="ko-KR" altLang="en-US" sz="2400" dirty="0" err="1">
                <a:solidFill>
                  <a:schemeClr val="bg1"/>
                </a:solidFill>
              </a:rPr>
              <a:t>r</a:t>
            </a:r>
            <a:r>
              <a:rPr lang="ko-KR" altLang="en-US" sz="2400" dirty="0">
                <a:solidFill>
                  <a:schemeClr val="bg1"/>
                </a:solidFill>
              </a:rPr>
              <a:t>}</a:t>
            </a:r>
            <a:endParaRPr lang="en-US" altLang="ko-KR" sz="2400" dirty="0">
              <a:solidFill>
                <a:schemeClr val="bg1"/>
              </a:solidFill>
            </a:endParaRPr>
          </a:p>
          <a:p>
            <a:r>
              <a:rPr lang="ko-KR" altLang="en-US" sz="2400" dirty="0" err="1">
                <a:solidFill>
                  <a:schemeClr val="bg1"/>
                </a:solidFill>
              </a:rPr>
              <a:t>heart_null</a:t>
            </a:r>
            <a:r>
              <a:rPr lang="ko-KR" altLang="en-US" sz="2400" dirty="0">
                <a:solidFill>
                  <a:schemeClr val="bg1"/>
                </a:solidFill>
              </a:rPr>
              <a:t> &lt;- </a:t>
            </a:r>
            <a:r>
              <a:rPr lang="ko-KR" altLang="en-US" sz="2400" dirty="0" err="1">
                <a:solidFill>
                  <a:schemeClr val="bg1"/>
                </a:solidFill>
              </a:rPr>
              <a:t>no_family_history_dataset</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specify</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rgbClr val="00B0F0"/>
                </a:solidFill>
              </a:rPr>
              <a:t>heart_attack_risk</a:t>
            </a:r>
            <a:r>
              <a:rPr lang="ko-KR" altLang="en-US" sz="2400" dirty="0">
                <a:solidFill>
                  <a:srgbClr val="00B0F0"/>
                </a:solidFill>
              </a:rPr>
              <a:t> ~ </a:t>
            </a:r>
            <a:r>
              <a:rPr lang="ko-KR" altLang="en-US" sz="2400" dirty="0" err="1">
                <a:solidFill>
                  <a:srgbClr val="00B0F0"/>
                </a:solidFill>
              </a:rPr>
              <a:t>stress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success</a:t>
            </a:r>
            <a:r>
              <a:rPr lang="ko-KR" altLang="en-US" sz="2400" dirty="0">
                <a:solidFill>
                  <a:schemeClr val="bg1"/>
                </a:solidFill>
              </a:rPr>
              <a:t> = "1")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hypothesize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null</a:t>
            </a:r>
            <a:r>
              <a:rPr lang="ko-KR" altLang="en-US" sz="2400" dirty="0">
                <a:solidFill>
                  <a:schemeClr val="bg1"/>
                </a:solidFill>
              </a:rPr>
              <a:t> ="</a:t>
            </a:r>
            <a:r>
              <a:rPr lang="ko-KR" altLang="en-US" sz="2400" dirty="0" err="1">
                <a:solidFill>
                  <a:srgbClr val="00B0F0"/>
                </a:solidFill>
              </a:rPr>
              <a:t>independence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generate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reps</a:t>
            </a:r>
            <a:r>
              <a:rPr lang="ko-KR" altLang="en-US" sz="2400" dirty="0">
                <a:solidFill>
                  <a:schemeClr val="bg1"/>
                </a:solidFill>
              </a:rPr>
              <a:t> = </a:t>
            </a:r>
            <a:r>
              <a:rPr lang="ko-KR" altLang="en-US" sz="2400" dirty="0">
                <a:solidFill>
                  <a:srgbClr val="00B0F0"/>
                </a:solidFill>
              </a:rPr>
              <a:t>10000</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type</a:t>
            </a:r>
            <a:r>
              <a:rPr lang="ko-KR" altLang="en-US" sz="2400" dirty="0">
                <a:solidFill>
                  <a:schemeClr val="bg1"/>
                </a:solidFill>
              </a:rPr>
              <a:t> = "</a:t>
            </a:r>
            <a:r>
              <a:rPr lang="ko-KR" altLang="en-US" sz="2400" dirty="0" err="1">
                <a:solidFill>
                  <a:srgbClr val="00B0F0"/>
                </a:solidFill>
              </a:rPr>
              <a:t>permute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calculate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stat</a:t>
            </a:r>
            <a:r>
              <a:rPr lang="ko-KR" altLang="en-US" sz="2400" dirty="0">
                <a:solidFill>
                  <a:schemeClr val="bg1"/>
                </a:solidFill>
              </a:rPr>
              <a:t> = "</a:t>
            </a:r>
            <a:r>
              <a:rPr lang="ko-KR" altLang="en-US" sz="2400" dirty="0" err="1">
                <a:solidFill>
                  <a:srgbClr val="00B0F0"/>
                </a:solidFill>
              </a:rPr>
              <a:t>diff</a:t>
            </a:r>
            <a:r>
              <a:rPr lang="ko-KR" altLang="en-US" sz="2400" dirty="0">
                <a:solidFill>
                  <a:srgbClr val="00B0F0"/>
                </a:solidFill>
              </a:rPr>
              <a:t> </a:t>
            </a:r>
            <a:r>
              <a:rPr lang="ko-KR" altLang="en-US" sz="2400" dirty="0" err="1">
                <a:solidFill>
                  <a:srgbClr val="00B0F0"/>
                </a:solidFill>
              </a:rPr>
              <a:t>in</a:t>
            </a:r>
            <a:r>
              <a:rPr lang="ko-KR" altLang="en-US" sz="2400" dirty="0">
                <a:solidFill>
                  <a:srgbClr val="00B0F0"/>
                </a:solidFill>
              </a:rPr>
              <a:t> </a:t>
            </a:r>
            <a:r>
              <a:rPr lang="ko-KR" altLang="en-US" sz="2400" dirty="0" err="1">
                <a:solidFill>
                  <a:srgbClr val="00B0F0"/>
                </a:solidFill>
              </a:rPr>
              <a:t>props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order</a:t>
            </a:r>
            <a:r>
              <a:rPr lang="ko-KR" altLang="en-US" sz="2400" dirty="0">
                <a:solidFill>
                  <a:schemeClr val="bg1"/>
                </a:solidFill>
              </a:rPr>
              <a:t> = c("</a:t>
            </a:r>
            <a:r>
              <a:rPr lang="ko-KR" altLang="en-US" sz="2400" dirty="0" err="1">
                <a:solidFill>
                  <a:srgbClr val="00B0F0"/>
                </a:solidFill>
              </a:rPr>
              <a:t>True</a:t>
            </a:r>
            <a:r>
              <a:rPr lang="ko-KR" altLang="en-US" sz="2400" dirty="0">
                <a:solidFill>
                  <a:srgbClr val="00B0F0"/>
                </a:solidFill>
              </a:rPr>
              <a:t>", "</a:t>
            </a:r>
            <a:r>
              <a:rPr lang="ko-KR" altLang="en-US" sz="2400" dirty="0" err="1">
                <a:solidFill>
                  <a:srgbClr val="00B0F0"/>
                </a:solidFill>
              </a:rPr>
              <a:t>False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a:t>
            </a:r>
          </a:p>
        </p:txBody>
      </p:sp>
      <p:pic>
        <p:nvPicPr>
          <p:cNvPr id="5" name="Picture 4">
            <a:extLst>
              <a:ext uri="{FF2B5EF4-FFF2-40B4-BE49-F238E27FC236}">
                <a16:creationId xmlns:a16="http://schemas.microsoft.com/office/drawing/2014/main" id="{7DE267CA-5471-004E-BCC8-288230496AC7}"/>
              </a:ext>
            </a:extLst>
          </p:cNvPr>
          <p:cNvPicPr>
            <a:picLocks noChangeAspect="1"/>
          </p:cNvPicPr>
          <p:nvPr/>
        </p:nvPicPr>
        <p:blipFill>
          <a:blip r:embed="rId3"/>
          <a:stretch>
            <a:fillRect/>
          </a:stretch>
        </p:blipFill>
        <p:spPr>
          <a:xfrm>
            <a:off x="7439531" y="1896382"/>
            <a:ext cx="4752469" cy="1927889"/>
          </a:xfrm>
          <a:prstGeom prst="rect">
            <a:avLst/>
          </a:prstGeom>
        </p:spPr>
      </p:pic>
      <p:pic>
        <p:nvPicPr>
          <p:cNvPr id="4" name="Picture 3">
            <a:extLst>
              <a:ext uri="{FF2B5EF4-FFF2-40B4-BE49-F238E27FC236}">
                <a16:creationId xmlns:a16="http://schemas.microsoft.com/office/drawing/2014/main" id="{98D25CC9-25E7-75AA-F034-E576B653B289}"/>
              </a:ext>
            </a:extLst>
          </p:cNvPr>
          <p:cNvPicPr>
            <a:picLocks noChangeAspect="1"/>
          </p:cNvPicPr>
          <p:nvPr/>
        </p:nvPicPr>
        <p:blipFill>
          <a:blip r:embed="rId4"/>
          <a:stretch>
            <a:fillRect/>
          </a:stretch>
        </p:blipFill>
        <p:spPr>
          <a:xfrm>
            <a:off x="460750" y="1724149"/>
            <a:ext cx="7418290" cy="4793529"/>
          </a:xfrm>
          <a:prstGeom prst="rect">
            <a:avLst/>
          </a:prstGeom>
        </p:spPr>
      </p:pic>
    </p:spTree>
    <p:extLst>
      <p:ext uri="{BB962C8B-B14F-4D97-AF65-F5344CB8AC3E}">
        <p14:creationId xmlns:p14="http://schemas.microsoft.com/office/powerpoint/2010/main" val="393536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One</a:t>
            </a:r>
            <a:endParaRPr lang="ko-KR" altLang="en-US" sz="4800" dirty="0">
              <a:solidFill>
                <a:schemeClr val="bg1"/>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E61CF74A-F872-3D49-40F3-5333DFBD841C}"/>
              </a:ext>
            </a:extLst>
          </p:cNvPr>
          <p:cNvSpPr txBox="1"/>
          <p:nvPr/>
        </p:nvSpPr>
        <p:spPr>
          <a:xfrm>
            <a:off x="-8815498" y="913000"/>
            <a:ext cx="10386390" cy="5262979"/>
          </a:xfrm>
          <a:prstGeom prst="rect">
            <a:avLst/>
          </a:prstGeom>
          <a:noFill/>
        </p:spPr>
        <p:txBody>
          <a:bodyPr wrap="square">
            <a:spAutoFit/>
          </a:bodyPr>
          <a:lstStyle/>
          <a:p>
            <a:r>
              <a:rPr lang="ko-KR" altLang="en-US" sz="2400" dirty="0">
                <a:solidFill>
                  <a:schemeClr val="bg1"/>
                </a:solidFill>
              </a:rPr>
              <a:t>```{</a:t>
            </a:r>
            <a:r>
              <a:rPr lang="ko-KR" altLang="en-US" sz="2400" dirty="0" err="1">
                <a:solidFill>
                  <a:schemeClr val="bg1"/>
                </a:solidFill>
              </a:rPr>
              <a:t>r</a:t>
            </a:r>
            <a:r>
              <a:rPr lang="ko-KR" altLang="en-US" sz="2400" dirty="0">
                <a:solidFill>
                  <a:schemeClr val="bg1"/>
                </a:solidFill>
              </a:rPr>
              <a:t>}</a:t>
            </a:r>
            <a:endParaRPr lang="en-US" altLang="ko-KR" sz="2400" dirty="0">
              <a:solidFill>
                <a:schemeClr val="bg1"/>
              </a:solidFill>
            </a:endParaRPr>
          </a:p>
          <a:p>
            <a:r>
              <a:rPr lang="ko-KR" altLang="en-US" sz="2400" dirty="0" err="1">
                <a:solidFill>
                  <a:schemeClr val="bg1"/>
                </a:solidFill>
              </a:rPr>
              <a:t>heart_null</a:t>
            </a:r>
            <a:r>
              <a:rPr lang="ko-KR" altLang="en-US" sz="2400" dirty="0">
                <a:solidFill>
                  <a:schemeClr val="bg1"/>
                </a:solidFill>
              </a:rPr>
              <a:t> &lt;- </a:t>
            </a:r>
            <a:r>
              <a:rPr lang="ko-KR" altLang="en-US" sz="2400" dirty="0" err="1">
                <a:solidFill>
                  <a:schemeClr val="bg1"/>
                </a:solidFill>
              </a:rPr>
              <a:t>no_family_history_dataset</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specify</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rgbClr val="00B0F0"/>
                </a:solidFill>
              </a:rPr>
              <a:t>heart_attack_risk</a:t>
            </a:r>
            <a:r>
              <a:rPr lang="ko-KR" altLang="en-US" sz="2400" dirty="0">
                <a:solidFill>
                  <a:srgbClr val="00B0F0"/>
                </a:solidFill>
              </a:rPr>
              <a:t> ~ </a:t>
            </a:r>
            <a:r>
              <a:rPr lang="ko-KR" altLang="en-US" sz="2400" dirty="0" err="1">
                <a:solidFill>
                  <a:srgbClr val="00B0F0"/>
                </a:solidFill>
              </a:rPr>
              <a:t>stress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success</a:t>
            </a:r>
            <a:r>
              <a:rPr lang="ko-KR" altLang="en-US" sz="2400" dirty="0">
                <a:solidFill>
                  <a:schemeClr val="bg1"/>
                </a:solidFill>
              </a:rPr>
              <a:t> = "1")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hypothesize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null</a:t>
            </a:r>
            <a:r>
              <a:rPr lang="ko-KR" altLang="en-US" sz="2400" dirty="0">
                <a:solidFill>
                  <a:schemeClr val="bg1"/>
                </a:solidFill>
              </a:rPr>
              <a:t> ="</a:t>
            </a:r>
            <a:r>
              <a:rPr lang="ko-KR" altLang="en-US" sz="2400" dirty="0" err="1">
                <a:solidFill>
                  <a:srgbClr val="00B0F0"/>
                </a:solidFill>
              </a:rPr>
              <a:t>independence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generate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reps</a:t>
            </a:r>
            <a:r>
              <a:rPr lang="ko-KR" altLang="en-US" sz="2400" dirty="0">
                <a:solidFill>
                  <a:schemeClr val="bg1"/>
                </a:solidFill>
              </a:rPr>
              <a:t> = </a:t>
            </a:r>
            <a:r>
              <a:rPr lang="ko-KR" altLang="en-US" sz="2400" dirty="0">
                <a:solidFill>
                  <a:srgbClr val="00B0F0"/>
                </a:solidFill>
              </a:rPr>
              <a:t>10000</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type</a:t>
            </a:r>
            <a:r>
              <a:rPr lang="ko-KR" altLang="en-US" sz="2400" dirty="0">
                <a:solidFill>
                  <a:schemeClr val="bg1"/>
                </a:solidFill>
              </a:rPr>
              <a:t> = "</a:t>
            </a:r>
            <a:r>
              <a:rPr lang="ko-KR" altLang="en-US" sz="2400" dirty="0" err="1">
                <a:solidFill>
                  <a:srgbClr val="00B0F0"/>
                </a:solidFill>
              </a:rPr>
              <a:t>permute</a:t>
            </a:r>
            <a:r>
              <a:rPr lang="ko-KR" altLang="en-US" sz="2400" dirty="0">
                <a:solidFill>
                  <a:schemeClr val="bg1"/>
                </a:solidFill>
              </a:rPr>
              <a:t>") %&gt;%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calculate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stat</a:t>
            </a:r>
            <a:r>
              <a:rPr lang="ko-KR" altLang="en-US" sz="2400" dirty="0">
                <a:solidFill>
                  <a:schemeClr val="bg1"/>
                </a:solidFill>
              </a:rPr>
              <a:t> = "</a:t>
            </a:r>
            <a:r>
              <a:rPr lang="ko-KR" altLang="en-US" sz="2400" dirty="0" err="1">
                <a:solidFill>
                  <a:srgbClr val="00B0F0"/>
                </a:solidFill>
              </a:rPr>
              <a:t>diff</a:t>
            </a:r>
            <a:r>
              <a:rPr lang="ko-KR" altLang="en-US" sz="2400" dirty="0">
                <a:solidFill>
                  <a:srgbClr val="00B0F0"/>
                </a:solidFill>
              </a:rPr>
              <a:t> </a:t>
            </a:r>
            <a:r>
              <a:rPr lang="ko-KR" altLang="en-US" sz="2400" dirty="0" err="1">
                <a:solidFill>
                  <a:srgbClr val="00B0F0"/>
                </a:solidFill>
              </a:rPr>
              <a:t>in</a:t>
            </a:r>
            <a:r>
              <a:rPr lang="ko-KR" altLang="en-US" sz="2400" dirty="0">
                <a:solidFill>
                  <a:srgbClr val="00B0F0"/>
                </a:solidFill>
              </a:rPr>
              <a:t> </a:t>
            </a:r>
            <a:r>
              <a:rPr lang="ko-KR" altLang="en-US" sz="2400" dirty="0" err="1">
                <a:solidFill>
                  <a:srgbClr val="00B0F0"/>
                </a:solidFill>
              </a:rPr>
              <a:t>props</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    </a:t>
            </a:r>
            <a:r>
              <a:rPr lang="ko-KR" altLang="en-US" sz="2400" dirty="0" err="1">
                <a:solidFill>
                  <a:schemeClr val="bg1"/>
                </a:solidFill>
              </a:rPr>
              <a:t>order</a:t>
            </a:r>
            <a:r>
              <a:rPr lang="ko-KR" altLang="en-US" sz="2400" dirty="0">
                <a:solidFill>
                  <a:schemeClr val="bg1"/>
                </a:solidFill>
              </a:rPr>
              <a:t> = c("</a:t>
            </a:r>
            <a:r>
              <a:rPr lang="ko-KR" altLang="en-US" sz="2400" dirty="0" err="1">
                <a:solidFill>
                  <a:srgbClr val="00B0F0"/>
                </a:solidFill>
              </a:rPr>
              <a:t>True</a:t>
            </a:r>
            <a:r>
              <a:rPr lang="ko-KR" altLang="en-US" sz="2400" dirty="0">
                <a:solidFill>
                  <a:srgbClr val="00B0F0"/>
                </a:solidFill>
              </a:rPr>
              <a:t>", "</a:t>
            </a:r>
            <a:r>
              <a:rPr lang="ko-KR" altLang="en-US" sz="2400" dirty="0" err="1">
                <a:solidFill>
                  <a:srgbClr val="00B0F0"/>
                </a:solidFill>
              </a:rPr>
              <a:t>False</a:t>
            </a:r>
            <a:r>
              <a:rPr lang="ko-KR" altLang="en-US" sz="2400" dirty="0">
                <a:solidFill>
                  <a:schemeClr val="bg1"/>
                </a:solidFill>
              </a:rPr>
              <a:t>"))</a:t>
            </a:r>
            <a:endParaRPr lang="en-US" altLang="ko-KR" sz="2400" dirty="0">
              <a:solidFill>
                <a:schemeClr val="bg1"/>
              </a:solidFill>
            </a:endParaRPr>
          </a:p>
          <a:p>
            <a:r>
              <a:rPr lang="ko-KR" altLang="en-US" sz="2400" dirty="0">
                <a:solidFill>
                  <a:schemeClr val="bg1"/>
                </a:solidFill>
              </a:rPr>
              <a:t>```</a:t>
            </a:r>
          </a:p>
        </p:txBody>
      </p:sp>
      <p:pic>
        <p:nvPicPr>
          <p:cNvPr id="5" name="Picture 4">
            <a:extLst>
              <a:ext uri="{FF2B5EF4-FFF2-40B4-BE49-F238E27FC236}">
                <a16:creationId xmlns:a16="http://schemas.microsoft.com/office/drawing/2014/main" id="{7DE267CA-5471-004E-BCC8-288230496AC7}"/>
              </a:ext>
            </a:extLst>
          </p:cNvPr>
          <p:cNvPicPr>
            <a:picLocks noChangeAspect="1"/>
          </p:cNvPicPr>
          <p:nvPr/>
        </p:nvPicPr>
        <p:blipFill>
          <a:blip r:embed="rId3"/>
          <a:stretch>
            <a:fillRect/>
          </a:stretch>
        </p:blipFill>
        <p:spPr>
          <a:xfrm>
            <a:off x="671766" y="2107398"/>
            <a:ext cx="4752469" cy="1927889"/>
          </a:xfrm>
          <a:prstGeom prst="rect">
            <a:avLst/>
          </a:prstGeom>
        </p:spPr>
      </p:pic>
      <p:sp>
        <p:nvSpPr>
          <p:cNvPr id="10" name="TextBox 9">
            <a:extLst>
              <a:ext uri="{FF2B5EF4-FFF2-40B4-BE49-F238E27FC236}">
                <a16:creationId xmlns:a16="http://schemas.microsoft.com/office/drawing/2014/main" id="{C9AE1D1D-0B7E-3289-888D-722C4D28E1C1}"/>
              </a:ext>
            </a:extLst>
          </p:cNvPr>
          <p:cNvSpPr txBox="1"/>
          <p:nvPr/>
        </p:nvSpPr>
        <p:spPr>
          <a:xfrm>
            <a:off x="6096000" y="2368062"/>
            <a:ext cx="4752469" cy="2585323"/>
          </a:xfrm>
          <a:prstGeom prst="rect">
            <a:avLst/>
          </a:prstGeom>
          <a:noFill/>
        </p:spPr>
        <p:txBody>
          <a:bodyPr wrap="square" rtlCol="0">
            <a:spAutoFit/>
          </a:bodyPr>
          <a:lstStyle/>
          <a:p>
            <a:r>
              <a:rPr lang="en-US" altLang="ko-KR" sz="5400" dirty="0">
                <a:solidFill>
                  <a:schemeClr val="bg1"/>
                </a:solidFill>
              </a:rPr>
              <a:t>We fail to reject the null hypothesis!</a:t>
            </a:r>
            <a:endParaRPr lang="ko-KR" altLang="en-US" sz="5400" dirty="0">
              <a:solidFill>
                <a:schemeClr val="bg1"/>
              </a:solidFill>
            </a:endParaRPr>
          </a:p>
        </p:txBody>
      </p:sp>
    </p:spTree>
    <p:extLst>
      <p:ext uri="{BB962C8B-B14F-4D97-AF65-F5344CB8AC3E}">
        <p14:creationId xmlns:p14="http://schemas.microsoft.com/office/powerpoint/2010/main" val="12405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3048000" y="460101"/>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Two Hypotheses</a:t>
            </a:r>
            <a:endParaRPr lang="ko-KR" altLang="en-US" sz="4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F3D069DD-151D-9C59-576E-647DC9EF95FE}"/>
              </a:ext>
            </a:extLst>
          </p:cNvPr>
          <p:cNvSpPr txBox="1"/>
          <p:nvPr/>
        </p:nvSpPr>
        <p:spPr>
          <a:xfrm>
            <a:off x="13317415" y="2219403"/>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sleep</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7C888AF-AAC6-BD44-C6C0-28472ECE36E2}"/>
              </a:ext>
            </a:extLst>
          </p:cNvPr>
          <p:cNvSpPr txBox="1"/>
          <p:nvPr/>
        </p:nvSpPr>
        <p:spPr>
          <a:xfrm>
            <a:off x="978446" y="2007050"/>
            <a:ext cx="7040880" cy="4401205"/>
          </a:xfrm>
          <a:prstGeom prst="rect">
            <a:avLst/>
          </a:prstGeom>
          <a:noFill/>
        </p:spPr>
        <p:txBody>
          <a:bodyPr wrap="square" rtlCol="0">
            <a:spAutoFit/>
          </a:bodyPr>
          <a:lstStyle/>
          <a:p>
            <a:r>
              <a:rPr lang="en-US" altLang="ko-KR" sz="2800" dirty="0">
                <a:solidFill>
                  <a:schemeClr val="bg1"/>
                </a:solidFill>
              </a:rPr>
              <a:t>Null: There is </a:t>
            </a:r>
            <a:r>
              <a:rPr lang="en-US" altLang="ko-KR" sz="2800" dirty="0">
                <a:solidFill>
                  <a:srgbClr val="00B0F0"/>
                </a:solidFill>
              </a:rPr>
              <a:t>no difference in proportion of heart attack risk</a:t>
            </a:r>
            <a:r>
              <a:rPr lang="en-US" altLang="ko-KR" sz="2800" dirty="0">
                <a:solidFill>
                  <a:schemeClr val="bg1"/>
                </a:solidFill>
              </a:rPr>
              <a:t> among people who sleep a lot and those who do not sleep a lot in the no family history dataset</a:t>
            </a:r>
          </a:p>
          <a:p>
            <a:endParaRPr lang="en-US" altLang="ko-KR" sz="2800" dirty="0">
              <a:solidFill>
                <a:schemeClr val="bg1"/>
              </a:solidFill>
            </a:endParaRPr>
          </a:p>
          <a:p>
            <a:r>
              <a:rPr lang="en-US" altLang="ko-KR" sz="2800" dirty="0">
                <a:solidFill>
                  <a:schemeClr val="bg1"/>
                </a:solidFill>
              </a:rPr>
              <a:t>Alternative:  There is </a:t>
            </a:r>
            <a:r>
              <a:rPr lang="en-US" altLang="ko-KR" sz="2800" dirty="0">
                <a:solidFill>
                  <a:srgbClr val="00B0F0"/>
                </a:solidFill>
              </a:rPr>
              <a:t>a difference in proportion of heart attack risk</a:t>
            </a:r>
            <a:r>
              <a:rPr lang="en-US" altLang="ko-KR" sz="2800" dirty="0">
                <a:solidFill>
                  <a:schemeClr val="bg1"/>
                </a:solidFill>
              </a:rPr>
              <a:t> among people who sleep a lot and those who do not sleep a lot in the no family history dataset</a:t>
            </a:r>
          </a:p>
          <a:p>
            <a:endParaRPr lang="ko-KR" altLang="en-US" sz="2800" dirty="0">
              <a:solidFill>
                <a:schemeClr val="bg1"/>
              </a:solidFill>
            </a:endParaRPr>
          </a:p>
        </p:txBody>
      </p:sp>
    </p:spTree>
    <p:extLst>
      <p:ext uri="{BB962C8B-B14F-4D97-AF65-F5344CB8AC3E}">
        <p14:creationId xmlns:p14="http://schemas.microsoft.com/office/powerpoint/2010/main" val="772172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Two</a:t>
            </a:r>
            <a:endParaRPr lang="ko-KR" altLang="en-US" sz="4800" dirty="0">
              <a:solidFill>
                <a:schemeClr val="bg1"/>
              </a:solidFill>
              <a:latin typeface="Baskerville Old Face" panose="02020602080505020303" pitchFamily="18" charset="0"/>
            </a:endParaRPr>
          </a:p>
        </p:txBody>
      </p:sp>
      <p:sp>
        <p:nvSpPr>
          <p:cNvPr id="5" name="TextBox 4">
            <a:extLst>
              <a:ext uri="{FF2B5EF4-FFF2-40B4-BE49-F238E27FC236}">
                <a16:creationId xmlns:a16="http://schemas.microsoft.com/office/drawing/2014/main" id="{0D79460D-2159-8F7C-05B1-EFC04BC07EF8}"/>
              </a:ext>
            </a:extLst>
          </p:cNvPr>
          <p:cNvSpPr txBox="1"/>
          <p:nvPr/>
        </p:nvSpPr>
        <p:spPr>
          <a:xfrm>
            <a:off x="12972755" y="2713333"/>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(High – Low)</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4BFCD9F-9D50-4BDA-9708-32ACC8DBEDEC}"/>
              </a:ext>
            </a:extLst>
          </p:cNvPr>
          <p:cNvSpPr txBox="1"/>
          <p:nvPr/>
        </p:nvSpPr>
        <p:spPr>
          <a:xfrm>
            <a:off x="989428" y="2067002"/>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sleep</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DCD39D9-C843-DA4C-2728-F83E2205B714}"/>
              </a:ext>
            </a:extLst>
          </p:cNvPr>
          <p:cNvSpPr txBox="1"/>
          <p:nvPr/>
        </p:nvSpPr>
        <p:spPr>
          <a:xfrm>
            <a:off x="-5033886" y="2190112"/>
            <a:ext cx="4154365" cy="2862322"/>
          </a:xfrm>
          <a:prstGeom prst="rect">
            <a:avLst/>
          </a:prstGeom>
          <a:noFill/>
        </p:spPr>
        <p:txBody>
          <a:bodyPr wrap="square">
            <a:spAutoFit/>
          </a:bodyPr>
          <a:lstStyle/>
          <a:p>
            <a:r>
              <a:rPr lang="en-US" altLang="ko-KR" sz="1800" dirty="0">
                <a:solidFill>
                  <a:schemeClr val="bg1"/>
                </a:solidFill>
              </a:rPr>
              <a:t>Null: There is </a:t>
            </a:r>
            <a:r>
              <a:rPr lang="en-US" altLang="ko-KR" sz="1800" dirty="0">
                <a:solidFill>
                  <a:srgbClr val="00B0F0"/>
                </a:solidFill>
              </a:rPr>
              <a:t>no difference in proportion of heart attack risk</a:t>
            </a:r>
            <a:r>
              <a:rPr lang="en-US" altLang="ko-KR" sz="1800" dirty="0">
                <a:solidFill>
                  <a:schemeClr val="bg1"/>
                </a:solidFill>
              </a:rPr>
              <a:t> among people who sleep a lot and those who do not sleep a lot in the no family history dataset</a:t>
            </a:r>
          </a:p>
          <a:p>
            <a:endParaRPr lang="en-US" altLang="ko-KR" sz="1800" dirty="0">
              <a:solidFill>
                <a:schemeClr val="bg1"/>
              </a:solidFill>
            </a:endParaRPr>
          </a:p>
          <a:p>
            <a:r>
              <a:rPr lang="en-US" altLang="ko-KR" sz="1800" dirty="0">
                <a:solidFill>
                  <a:schemeClr val="bg1"/>
                </a:solidFill>
              </a:rPr>
              <a:t>Alternative:  There is </a:t>
            </a:r>
            <a:r>
              <a:rPr lang="en-US" altLang="ko-KR" sz="1800" dirty="0">
                <a:solidFill>
                  <a:srgbClr val="00B0F0"/>
                </a:solidFill>
              </a:rPr>
              <a:t>a difference in proportion of heart attack risk</a:t>
            </a:r>
            <a:r>
              <a:rPr lang="en-US" altLang="ko-KR" sz="1800" dirty="0">
                <a:solidFill>
                  <a:schemeClr val="bg1"/>
                </a:solidFill>
              </a:rPr>
              <a:t> among people who sleep a lot and those who do not sleep a lot in the no family history dataset</a:t>
            </a:r>
          </a:p>
        </p:txBody>
      </p:sp>
    </p:spTree>
    <p:extLst>
      <p:ext uri="{BB962C8B-B14F-4D97-AF65-F5344CB8AC3E}">
        <p14:creationId xmlns:p14="http://schemas.microsoft.com/office/powerpoint/2010/main" val="2757874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Two</a:t>
            </a:r>
            <a:endParaRPr lang="ko-KR" altLang="en-US" sz="4800" dirty="0">
              <a:solidFill>
                <a:schemeClr val="bg1"/>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69B06FD3-F701-FC78-25C4-D7948094E1BD}"/>
              </a:ext>
            </a:extLst>
          </p:cNvPr>
          <p:cNvSpPr txBox="1"/>
          <p:nvPr/>
        </p:nvSpPr>
        <p:spPr>
          <a:xfrm>
            <a:off x="963635" y="2897999"/>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(High – Low)</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23F0681-11AC-292C-F0AE-FBA8300C1EA8}"/>
              </a:ext>
            </a:extLst>
          </p:cNvPr>
          <p:cNvSpPr txBox="1"/>
          <p:nvPr/>
        </p:nvSpPr>
        <p:spPr>
          <a:xfrm>
            <a:off x="-11019692" y="2251668"/>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sleep</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52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A3843E76-EE4E-AFF6-199C-0F113B2825D5}"/>
              </a:ext>
            </a:extLst>
          </p:cNvPr>
          <p:cNvPicPr>
            <a:picLocks noChangeAspect="1"/>
          </p:cNvPicPr>
          <p:nvPr/>
        </p:nvPicPr>
        <p:blipFill>
          <a:blip r:embed="rId3"/>
          <a:stretch>
            <a:fillRect/>
          </a:stretch>
        </p:blipFill>
        <p:spPr>
          <a:xfrm>
            <a:off x="5241003" y="2755434"/>
            <a:ext cx="6605910" cy="1748717"/>
          </a:xfrm>
          <a:prstGeom prst="rect">
            <a:avLst/>
          </a:prstGeom>
          <a:ln>
            <a:solidFill>
              <a:schemeClr val="tx1"/>
            </a:solidFill>
          </a:ln>
        </p:spPr>
      </p:pic>
      <p:pic>
        <p:nvPicPr>
          <p:cNvPr id="5" name="Picture 4" descr="A white background with black text&#10;&#10;Description automatically generated">
            <a:extLst>
              <a:ext uri="{FF2B5EF4-FFF2-40B4-BE49-F238E27FC236}">
                <a16:creationId xmlns:a16="http://schemas.microsoft.com/office/drawing/2014/main" id="{8414C8E0-BF7E-35A0-A253-1ED4FA7177B9}"/>
              </a:ext>
            </a:extLst>
          </p:cNvPr>
          <p:cNvPicPr>
            <a:picLocks noChangeAspect="1"/>
          </p:cNvPicPr>
          <p:nvPr/>
        </p:nvPicPr>
        <p:blipFill>
          <a:blip r:embed="rId4"/>
          <a:stretch>
            <a:fillRect/>
          </a:stretch>
        </p:blipFill>
        <p:spPr>
          <a:xfrm>
            <a:off x="701253" y="452673"/>
            <a:ext cx="8356806" cy="2001205"/>
          </a:xfrm>
          <a:prstGeom prst="rect">
            <a:avLst/>
          </a:prstGeom>
          <a:ln>
            <a:solidFill>
              <a:schemeClr val="tx1"/>
            </a:solidFill>
          </a:ln>
          <a:effectLst>
            <a:softEdge rad="63500"/>
          </a:effectLst>
        </p:spPr>
      </p:pic>
      <p:pic>
        <p:nvPicPr>
          <p:cNvPr id="10" name="Picture 9" descr="A screenshot of a white background&#10;&#10;Description automatically generated">
            <a:extLst>
              <a:ext uri="{FF2B5EF4-FFF2-40B4-BE49-F238E27FC236}">
                <a16:creationId xmlns:a16="http://schemas.microsoft.com/office/drawing/2014/main" id="{734194E1-6B3A-4568-38C0-DADC2BC68C7F}"/>
              </a:ext>
            </a:extLst>
          </p:cNvPr>
          <p:cNvPicPr>
            <a:picLocks noChangeAspect="1"/>
          </p:cNvPicPr>
          <p:nvPr/>
        </p:nvPicPr>
        <p:blipFill>
          <a:blip r:embed="rId5"/>
          <a:stretch>
            <a:fillRect/>
          </a:stretch>
        </p:blipFill>
        <p:spPr>
          <a:xfrm>
            <a:off x="1034201" y="4794850"/>
            <a:ext cx="7511142" cy="1786198"/>
          </a:xfrm>
          <a:prstGeom prst="rect">
            <a:avLst/>
          </a:prstGeom>
          <a:ln>
            <a:solidFill>
              <a:schemeClr val="tx1"/>
            </a:solidFill>
          </a:ln>
        </p:spPr>
      </p:pic>
      <p:sp>
        <p:nvSpPr>
          <p:cNvPr id="13" name="TextBox 12">
            <a:extLst>
              <a:ext uri="{FF2B5EF4-FFF2-40B4-BE49-F238E27FC236}">
                <a16:creationId xmlns:a16="http://schemas.microsoft.com/office/drawing/2014/main" id="{DF5160F8-45C0-BF05-CB34-D12C61297770}"/>
              </a:ext>
            </a:extLst>
          </p:cNvPr>
          <p:cNvSpPr txBox="1"/>
          <p:nvPr/>
        </p:nvSpPr>
        <p:spPr>
          <a:xfrm>
            <a:off x="7276847" y="2265814"/>
            <a:ext cx="190247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Heart Disease Facts | CdC.gov</a:t>
            </a:r>
            <a:r>
              <a:rPr lang="en-US" sz="800">
                <a:ea typeface="+mn-lt"/>
                <a:cs typeface="+mn-lt"/>
              </a:rPr>
              <a:t>, 2023)</a:t>
            </a:r>
            <a:endParaRPr lang="en-US" sz="800"/>
          </a:p>
        </p:txBody>
      </p:sp>
      <p:sp>
        <p:nvSpPr>
          <p:cNvPr id="14" name="TextBox 13">
            <a:extLst>
              <a:ext uri="{FF2B5EF4-FFF2-40B4-BE49-F238E27FC236}">
                <a16:creationId xmlns:a16="http://schemas.microsoft.com/office/drawing/2014/main" id="{2FEF62ED-B2EB-161C-362A-09D515A3D59A}"/>
              </a:ext>
            </a:extLst>
          </p:cNvPr>
          <p:cNvSpPr txBox="1"/>
          <p:nvPr/>
        </p:nvSpPr>
        <p:spPr>
          <a:xfrm>
            <a:off x="9638542" y="4319682"/>
            <a:ext cx="23415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Chronic Stress Can Cause Heart Trouble</a:t>
            </a:r>
            <a:r>
              <a:rPr lang="en-US" sz="800">
                <a:ea typeface="+mn-lt"/>
                <a:cs typeface="+mn-lt"/>
              </a:rPr>
              <a:t>, 2022)</a:t>
            </a:r>
            <a:endParaRPr lang="en-US" sz="800"/>
          </a:p>
        </p:txBody>
      </p:sp>
      <p:sp>
        <p:nvSpPr>
          <p:cNvPr id="15" name="TextBox 14">
            <a:extLst>
              <a:ext uri="{FF2B5EF4-FFF2-40B4-BE49-F238E27FC236}">
                <a16:creationId xmlns:a16="http://schemas.microsoft.com/office/drawing/2014/main" id="{3A4E20D7-434D-3503-BE4E-B6D0B65EE673}"/>
              </a:ext>
            </a:extLst>
          </p:cNvPr>
          <p:cNvSpPr txBox="1"/>
          <p:nvPr/>
        </p:nvSpPr>
        <p:spPr>
          <a:xfrm>
            <a:off x="6328132" y="6393734"/>
            <a:ext cx="23415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mn-lt"/>
                <a:cs typeface="+mn-lt"/>
              </a:rPr>
              <a:t>(</a:t>
            </a:r>
            <a:r>
              <a:rPr lang="en-US" sz="800" i="1">
                <a:ea typeface="+mn-lt"/>
                <a:cs typeface="+mn-lt"/>
              </a:rPr>
              <a:t>Chronic Stress Can Cause Heart Trouble</a:t>
            </a:r>
            <a:r>
              <a:rPr lang="en-US" sz="800">
                <a:ea typeface="+mn-lt"/>
                <a:cs typeface="+mn-lt"/>
              </a:rPr>
              <a:t>, 2022)</a:t>
            </a:r>
            <a:endParaRPr lang="en-US" sz="800"/>
          </a:p>
        </p:txBody>
      </p:sp>
      <p:sp>
        <p:nvSpPr>
          <p:cNvPr id="2" name="Oval 1">
            <a:extLst>
              <a:ext uri="{FF2B5EF4-FFF2-40B4-BE49-F238E27FC236}">
                <a16:creationId xmlns:a16="http://schemas.microsoft.com/office/drawing/2014/main" id="{8F9DD4C6-0640-E932-A5D7-13B3C7EE828B}"/>
              </a:ext>
            </a:extLst>
          </p:cNvPr>
          <p:cNvSpPr/>
          <p:nvPr/>
        </p:nvSpPr>
        <p:spPr>
          <a:xfrm>
            <a:off x="0" y="-2394968"/>
            <a:ext cx="12139997" cy="11647935"/>
          </a:xfrm>
          <a:prstGeom prst="ellipse">
            <a:avLst/>
          </a:prstGeom>
          <a:noFill/>
          <a:ln w="57150">
            <a:solidFill>
              <a:srgbClr val="FAD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4342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Two</a:t>
            </a:r>
            <a:endParaRPr lang="ko-KR" altLang="en-US" sz="4800" dirty="0">
              <a:solidFill>
                <a:schemeClr val="bg1"/>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5324CE36-72B9-5BF4-CACF-37069F06D3A2}"/>
              </a:ext>
            </a:extLst>
          </p:cNvPr>
          <p:cNvPicPr>
            <a:picLocks noChangeAspect="1"/>
          </p:cNvPicPr>
          <p:nvPr/>
        </p:nvPicPr>
        <p:blipFill>
          <a:blip r:embed="rId2"/>
          <a:stretch>
            <a:fillRect/>
          </a:stretch>
        </p:blipFill>
        <p:spPr>
          <a:xfrm>
            <a:off x="1157812" y="1741023"/>
            <a:ext cx="6919388" cy="4730385"/>
          </a:xfrm>
          <a:prstGeom prst="rect">
            <a:avLst/>
          </a:prstGeom>
        </p:spPr>
      </p:pic>
      <p:pic>
        <p:nvPicPr>
          <p:cNvPr id="10" name="Picture 9">
            <a:extLst>
              <a:ext uri="{FF2B5EF4-FFF2-40B4-BE49-F238E27FC236}">
                <a16:creationId xmlns:a16="http://schemas.microsoft.com/office/drawing/2014/main" id="{B201E3E5-0004-82F1-1658-799D68E12B4A}"/>
              </a:ext>
            </a:extLst>
          </p:cNvPr>
          <p:cNvPicPr>
            <a:picLocks noChangeAspect="1"/>
          </p:cNvPicPr>
          <p:nvPr/>
        </p:nvPicPr>
        <p:blipFill>
          <a:blip r:embed="rId3"/>
          <a:stretch>
            <a:fillRect/>
          </a:stretch>
        </p:blipFill>
        <p:spPr>
          <a:xfrm>
            <a:off x="7745805" y="2219705"/>
            <a:ext cx="3288383" cy="3324920"/>
          </a:xfrm>
          <a:prstGeom prst="rect">
            <a:avLst/>
          </a:prstGeom>
        </p:spPr>
      </p:pic>
    </p:spTree>
    <p:extLst>
      <p:ext uri="{BB962C8B-B14F-4D97-AF65-F5344CB8AC3E}">
        <p14:creationId xmlns:p14="http://schemas.microsoft.com/office/powerpoint/2010/main" val="2749351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Two</a:t>
            </a:r>
            <a:endParaRPr lang="ko-KR" altLang="en-US" sz="4800" dirty="0">
              <a:solidFill>
                <a:schemeClr val="bg1"/>
              </a:solidFill>
              <a:latin typeface="Baskerville Old Face" panose="02020602080505020303" pitchFamily="18" charset="0"/>
            </a:endParaRPr>
          </a:p>
        </p:txBody>
      </p:sp>
      <p:sp>
        <p:nvSpPr>
          <p:cNvPr id="8" name="TextBox 7">
            <a:extLst>
              <a:ext uri="{FF2B5EF4-FFF2-40B4-BE49-F238E27FC236}">
                <a16:creationId xmlns:a16="http://schemas.microsoft.com/office/drawing/2014/main" id="{C250DDA9-DEC7-9676-9253-64A44F736449}"/>
              </a:ext>
            </a:extLst>
          </p:cNvPr>
          <p:cNvSpPr txBox="1"/>
          <p:nvPr/>
        </p:nvSpPr>
        <p:spPr>
          <a:xfrm>
            <a:off x="6252256" y="3031356"/>
            <a:ext cx="4693920" cy="2123658"/>
          </a:xfrm>
          <a:prstGeom prst="rect">
            <a:avLst/>
          </a:prstGeom>
          <a:noFill/>
        </p:spPr>
        <p:txBody>
          <a:bodyPr wrap="square">
            <a:spAutoFit/>
          </a:bodyPr>
          <a:lstStyle/>
          <a:p>
            <a:r>
              <a:rPr lang="en-US" altLang="ko-KR" sz="4400" dirty="0">
                <a:solidFill>
                  <a:schemeClr val="bg1"/>
                </a:solidFill>
              </a:rPr>
              <a:t>We fail to reject the null hypothesis!</a:t>
            </a:r>
            <a:endParaRPr lang="ko-KR" altLang="en-US" sz="4400" dirty="0">
              <a:solidFill>
                <a:schemeClr val="bg1"/>
              </a:solidFill>
            </a:endParaRPr>
          </a:p>
        </p:txBody>
      </p:sp>
      <p:pic>
        <p:nvPicPr>
          <p:cNvPr id="10" name="Picture 9">
            <a:extLst>
              <a:ext uri="{FF2B5EF4-FFF2-40B4-BE49-F238E27FC236}">
                <a16:creationId xmlns:a16="http://schemas.microsoft.com/office/drawing/2014/main" id="{A0F7C8E9-ABC1-E089-0D21-B75A9C8C658F}"/>
              </a:ext>
            </a:extLst>
          </p:cNvPr>
          <p:cNvPicPr>
            <a:picLocks noChangeAspect="1"/>
          </p:cNvPicPr>
          <p:nvPr/>
        </p:nvPicPr>
        <p:blipFill>
          <a:blip r:embed="rId3"/>
          <a:stretch>
            <a:fillRect/>
          </a:stretch>
        </p:blipFill>
        <p:spPr>
          <a:xfrm>
            <a:off x="1245824" y="919352"/>
            <a:ext cx="4009412" cy="4053960"/>
          </a:xfrm>
          <a:prstGeom prst="rect">
            <a:avLst/>
          </a:prstGeom>
        </p:spPr>
      </p:pic>
    </p:spTree>
    <p:extLst>
      <p:ext uri="{BB962C8B-B14F-4D97-AF65-F5344CB8AC3E}">
        <p14:creationId xmlns:p14="http://schemas.microsoft.com/office/powerpoint/2010/main" val="158341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3048000" y="460101"/>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Three Hypotheses</a:t>
            </a:r>
            <a:endParaRPr lang="ko-KR" altLang="en-US" sz="4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F3D069DD-151D-9C59-576E-647DC9EF95FE}"/>
              </a:ext>
            </a:extLst>
          </p:cNvPr>
          <p:cNvSpPr txBox="1"/>
          <p:nvPr/>
        </p:nvSpPr>
        <p:spPr>
          <a:xfrm>
            <a:off x="13317415" y="2219403"/>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exercise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7C888AF-AAC6-BD44-C6C0-28472ECE36E2}"/>
              </a:ext>
            </a:extLst>
          </p:cNvPr>
          <p:cNvSpPr txBox="1"/>
          <p:nvPr/>
        </p:nvSpPr>
        <p:spPr>
          <a:xfrm>
            <a:off x="978446" y="2007050"/>
            <a:ext cx="7040880" cy="4401205"/>
          </a:xfrm>
          <a:prstGeom prst="rect">
            <a:avLst/>
          </a:prstGeom>
          <a:noFill/>
        </p:spPr>
        <p:txBody>
          <a:bodyPr wrap="square" rtlCol="0">
            <a:spAutoFit/>
          </a:bodyPr>
          <a:lstStyle/>
          <a:p>
            <a:r>
              <a:rPr lang="en-US" altLang="ko-KR" sz="2800" dirty="0">
                <a:solidFill>
                  <a:schemeClr val="bg1"/>
                </a:solidFill>
              </a:rPr>
              <a:t>Null: There is </a:t>
            </a:r>
            <a:r>
              <a:rPr lang="en-US" altLang="ko-KR" sz="2800" dirty="0">
                <a:solidFill>
                  <a:srgbClr val="00B0F0"/>
                </a:solidFill>
              </a:rPr>
              <a:t>no difference in proportion of heart attack risk</a:t>
            </a:r>
            <a:r>
              <a:rPr lang="en-US" altLang="ko-KR" sz="2800" dirty="0">
                <a:solidFill>
                  <a:schemeClr val="bg1"/>
                </a:solidFill>
              </a:rPr>
              <a:t> among people who exercise a lot and those who do not exercise a lot in the no family history dataset</a:t>
            </a:r>
          </a:p>
          <a:p>
            <a:endParaRPr lang="en-US" altLang="ko-KR" sz="2800" dirty="0">
              <a:solidFill>
                <a:schemeClr val="bg1"/>
              </a:solidFill>
            </a:endParaRPr>
          </a:p>
          <a:p>
            <a:r>
              <a:rPr lang="en-US" altLang="ko-KR" sz="2800" dirty="0">
                <a:solidFill>
                  <a:schemeClr val="bg1"/>
                </a:solidFill>
              </a:rPr>
              <a:t>Alternative:  There is </a:t>
            </a:r>
            <a:r>
              <a:rPr lang="en-US" altLang="ko-KR" sz="2800" dirty="0">
                <a:solidFill>
                  <a:srgbClr val="00B0F0"/>
                </a:solidFill>
              </a:rPr>
              <a:t>a difference in proportion of heart attack risk</a:t>
            </a:r>
            <a:r>
              <a:rPr lang="en-US" altLang="ko-KR" sz="2800" dirty="0">
                <a:solidFill>
                  <a:schemeClr val="bg1"/>
                </a:solidFill>
              </a:rPr>
              <a:t> among people who exercise a lot and those who do not exercise a lot in the no family history dataset</a:t>
            </a:r>
          </a:p>
          <a:p>
            <a:endParaRPr lang="ko-KR" altLang="en-US" sz="2800" dirty="0">
              <a:solidFill>
                <a:schemeClr val="bg1"/>
              </a:solidFill>
            </a:endParaRPr>
          </a:p>
        </p:txBody>
      </p:sp>
    </p:spTree>
    <p:extLst>
      <p:ext uri="{BB962C8B-B14F-4D97-AF65-F5344CB8AC3E}">
        <p14:creationId xmlns:p14="http://schemas.microsoft.com/office/powerpoint/2010/main" val="357250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Three</a:t>
            </a:r>
            <a:endParaRPr lang="ko-KR" altLang="en-US" sz="4800" dirty="0">
              <a:solidFill>
                <a:schemeClr val="bg1"/>
              </a:solidFill>
              <a:latin typeface="Baskerville Old Face" panose="02020602080505020303" pitchFamily="18" charset="0"/>
            </a:endParaRPr>
          </a:p>
        </p:txBody>
      </p:sp>
      <p:sp>
        <p:nvSpPr>
          <p:cNvPr id="5" name="TextBox 4">
            <a:extLst>
              <a:ext uri="{FF2B5EF4-FFF2-40B4-BE49-F238E27FC236}">
                <a16:creationId xmlns:a16="http://schemas.microsoft.com/office/drawing/2014/main" id="{0D79460D-2159-8F7C-05B1-EFC04BC07EF8}"/>
              </a:ext>
            </a:extLst>
          </p:cNvPr>
          <p:cNvSpPr txBox="1"/>
          <p:nvPr/>
        </p:nvSpPr>
        <p:spPr>
          <a:xfrm>
            <a:off x="12972755" y="2713333"/>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(High – Low)</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A882832-BEE1-8FCB-8543-09FE1F09B211}"/>
              </a:ext>
            </a:extLst>
          </p:cNvPr>
          <p:cNvSpPr txBox="1"/>
          <p:nvPr/>
        </p:nvSpPr>
        <p:spPr>
          <a:xfrm>
            <a:off x="952500" y="2190112"/>
            <a:ext cx="1232916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exercise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9C46093-956B-781F-8FB2-93E7521B0004}"/>
              </a:ext>
            </a:extLst>
          </p:cNvPr>
          <p:cNvSpPr txBox="1"/>
          <p:nvPr/>
        </p:nvSpPr>
        <p:spPr>
          <a:xfrm>
            <a:off x="-8273267" y="1576211"/>
            <a:ext cx="7040880" cy="4401205"/>
          </a:xfrm>
          <a:prstGeom prst="rect">
            <a:avLst/>
          </a:prstGeom>
          <a:noFill/>
        </p:spPr>
        <p:txBody>
          <a:bodyPr wrap="square" rtlCol="0">
            <a:spAutoFit/>
          </a:bodyPr>
          <a:lstStyle/>
          <a:p>
            <a:r>
              <a:rPr lang="en-US" altLang="ko-KR" sz="2800" dirty="0">
                <a:solidFill>
                  <a:schemeClr val="bg1"/>
                </a:solidFill>
              </a:rPr>
              <a:t>Null: There is </a:t>
            </a:r>
            <a:r>
              <a:rPr lang="en-US" altLang="ko-KR" sz="2800" dirty="0">
                <a:solidFill>
                  <a:srgbClr val="00B0F0"/>
                </a:solidFill>
              </a:rPr>
              <a:t>no difference in proportion of heart attack risk</a:t>
            </a:r>
            <a:r>
              <a:rPr lang="en-US" altLang="ko-KR" sz="2800" dirty="0">
                <a:solidFill>
                  <a:schemeClr val="bg1"/>
                </a:solidFill>
              </a:rPr>
              <a:t> among people who exercise a lot and those who do not exercise a lot in the no family history dataset</a:t>
            </a:r>
          </a:p>
          <a:p>
            <a:endParaRPr lang="en-US" altLang="ko-KR" sz="2800" dirty="0">
              <a:solidFill>
                <a:schemeClr val="bg1"/>
              </a:solidFill>
            </a:endParaRPr>
          </a:p>
          <a:p>
            <a:r>
              <a:rPr lang="en-US" altLang="ko-KR" sz="2800" dirty="0">
                <a:solidFill>
                  <a:schemeClr val="bg1"/>
                </a:solidFill>
              </a:rPr>
              <a:t>Alternative:  There is </a:t>
            </a:r>
            <a:r>
              <a:rPr lang="en-US" altLang="ko-KR" sz="2800" dirty="0">
                <a:solidFill>
                  <a:srgbClr val="00B0F0"/>
                </a:solidFill>
              </a:rPr>
              <a:t>a difference in proportion of heart attack risk</a:t>
            </a:r>
            <a:r>
              <a:rPr lang="en-US" altLang="ko-KR" sz="2800" dirty="0">
                <a:solidFill>
                  <a:schemeClr val="bg1"/>
                </a:solidFill>
              </a:rPr>
              <a:t> among people who exercise a lot and those who do not exercise a lot in the no family history dataset</a:t>
            </a:r>
          </a:p>
          <a:p>
            <a:endParaRPr lang="ko-KR" altLang="en-US" sz="2800" dirty="0">
              <a:solidFill>
                <a:schemeClr val="bg1"/>
              </a:solidFill>
            </a:endParaRPr>
          </a:p>
        </p:txBody>
      </p:sp>
    </p:spTree>
    <p:extLst>
      <p:ext uri="{BB962C8B-B14F-4D97-AF65-F5344CB8AC3E}">
        <p14:creationId xmlns:p14="http://schemas.microsoft.com/office/powerpoint/2010/main" val="2178344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Three</a:t>
            </a:r>
            <a:endParaRPr lang="ko-KR" altLang="en-US" sz="4800" dirty="0">
              <a:solidFill>
                <a:schemeClr val="bg1"/>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69B06FD3-F701-FC78-25C4-D7948094E1BD}"/>
              </a:ext>
            </a:extLst>
          </p:cNvPr>
          <p:cNvSpPr txBox="1"/>
          <p:nvPr/>
        </p:nvSpPr>
        <p:spPr>
          <a:xfrm>
            <a:off x="963635" y="2897999"/>
            <a:ext cx="6581335" cy="1815882"/>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Test Type: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Two sided diff in proportions (High – Low)</a:t>
            </a:r>
          </a:p>
          <a:p>
            <a:endParaRPr lang="en-US" altLang="ko-KR" sz="2800"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23F0681-11AC-292C-F0AE-FBA8300C1EA8}"/>
              </a:ext>
            </a:extLst>
          </p:cNvPr>
          <p:cNvSpPr txBox="1"/>
          <p:nvPr/>
        </p:nvSpPr>
        <p:spPr>
          <a:xfrm>
            <a:off x="-11019692" y="2251668"/>
            <a:ext cx="6096000" cy="3108543"/>
          </a:xfrm>
          <a:prstGeom prst="rect">
            <a:avLst/>
          </a:prstGeom>
          <a:noFill/>
        </p:spPr>
        <p:txBody>
          <a:bodyPr wrap="square">
            <a:spAutoFit/>
          </a:bodyPr>
          <a:lstStyle/>
          <a:p>
            <a:r>
              <a:rPr lang="en-US" altLang="ko-KR" sz="2800" dirty="0">
                <a:solidFill>
                  <a:schemeClr val="bg1"/>
                </a:solidFill>
                <a:latin typeface="Calibri" panose="020F0502020204030204" pitchFamily="34" charset="0"/>
                <a:cs typeface="Calibri" panose="020F0502020204030204" pitchFamily="34" charset="0"/>
              </a:rPr>
              <a:t>Explanatory Variables:</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sleep</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a:solidFill>
                  <a:schemeClr val="bg1"/>
                </a:solidFill>
                <a:latin typeface="Calibri" panose="020F0502020204030204" pitchFamily="34" charset="0"/>
                <a:cs typeface="Calibri" panose="020F0502020204030204" pitchFamily="34" charset="0"/>
              </a:rPr>
              <a:t>Response Variable:</a:t>
            </a:r>
          </a:p>
          <a:p>
            <a:endParaRPr lang="en-US" altLang="ko-KR" sz="2800" dirty="0">
              <a:solidFill>
                <a:schemeClr val="bg1"/>
              </a:solidFill>
              <a:latin typeface="Calibri" panose="020F0502020204030204" pitchFamily="34" charset="0"/>
              <a:cs typeface="Calibri" panose="020F0502020204030204" pitchFamily="34" charset="0"/>
            </a:endParaRPr>
          </a:p>
          <a:p>
            <a:r>
              <a:rPr lang="en-US" altLang="ko-KR" sz="2800" dirty="0" err="1">
                <a:solidFill>
                  <a:schemeClr val="bg1"/>
                </a:solidFill>
                <a:latin typeface="Calibri" panose="020F0502020204030204" pitchFamily="34" charset="0"/>
                <a:cs typeface="Calibri" panose="020F0502020204030204" pitchFamily="34" charset="0"/>
              </a:rPr>
              <a:t>heart_attack_risk</a:t>
            </a:r>
            <a:endParaRPr lang="ko-KR" alt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92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Three</a:t>
            </a:r>
            <a:endParaRPr lang="ko-KR" altLang="en-US" sz="4800" dirty="0">
              <a:solidFill>
                <a:schemeClr val="bg1"/>
              </a:solidFill>
              <a:latin typeface="Baskerville Old Face" panose="02020602080505020303" pitchFamily="18" charset="0"/>
            </a:endParaRPr>
          </a:p>
        </p:txBody>
      </p:sp>
      <p:pic>
        <p:nvPicPr>
          <p:cNvPr id="8" name="Picture 7">
            <a:extLst>
              <a:ext uri="{FF2B5EF4-FFF2-40B4-BE49-F238E27FC236}">
                <a16:creationId xmlns:a16="http://schemas.microsoft.com/office/drawing/2014/main" id="{DE76AF7A-BEF0-5F8C-2845-90BCA943FF41}"/>
              </a:ext>
            </a:extLst>
          </p:cNvPr>
          <p:cNvPicPr>
            <a:picLocks noChangeAspect="1"/>
          </p:cNvPicPr>
          <p:nvPr/>
        </p:nvPicPr>
        <p:blipFill>
          <a:blip r:embed="rId3"/>
          <a:stretch>
            <a:fillRect/>
          </a:stretch>
        </p:blipFill>
        <p:spPr>
          <a:xfrm>
            <a:off x="8077200" y="-58588"/>
            <a:ext cx="3204255" cy="4794689"/>
          </a:xfrm>
          <a:prstGeom prst="rect">
            <a:avLst/>
          </a:prstGeom>
        </p:spPr>
      </p:pic>
      <p:pic>
        <p:nvPicPr>
          <p:cNvPr id="5" name="Picture 4">
            <a:extLst>
              <a:ext uri="{FF2B5EF4-FFF2-40B4-BE49-F238E27FC236}">
                <a16:creationId xmlns:a16="http://schemas.microsoft.com/office/drawing/2014/main" id="{F9D0670D-D0A3-25CD-862F-A14B160C74D3}"/>
              </a:ext>
            </a:extLst>
          </p:cNvPr>
          <p:cNvPicPr>
            <a:picLocks noChangeAspect="1"/>
          </p:cNvPicPr>
          <p:nvPr/>
        </p:nvPicPr>
        <p:blipFill>
          <a:blip r:embed="rId4"/>
          <a:stretch>
            <a:fillRect/>
          </a:stretch>
        </p:blipFill>
        <p:spPr>
          <a:xfrm>
            <a:off x="1165433" y="1862954"/>
            <a:ext cx="6911767" cy="4390628"/>
          </a:xfrm>
          <a:prstGeom prst="rect">
            <a:avLst/>
          </a:prstGeom>
        </p:spPr>
      </p:pic>
    </p:spTree>
    <p:extLst>
      <p:ext uri="{BB962C8B-B14F-4D97-AF65-F5344CB8AC3E}">
        <p14:creationId xmlns:p14="http://schemas.microsoft.com/office/powerpoint/2010/main" val="225725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69B82-0FCB-9F4D-F837-F9EE03D29060}"/>
              </a:ext>
            </a:extLst>
          </p:cNvPr>
          <p:cNvSpPr txBox="1"/>
          <p:nvPr/>
        </p:nvSpPr>
        <p:spPr>
          <a:xfrm>
            <a:off x="4525108" y="460102"/>
            <a:ext cx="6096000" cy="830997"/>
          </a:xfrm>
          <a:prstGeom prst="rect">
            <a:avLst/>
          </a:prstGeom>
          <a:noFill/>
        </p:spPr>
        <p:txBody>
          <a:bodyPr wrap="square">
            <a:spAutoFit/>
          </a:bodyPr>
          <a:lstStyle/>
          <a:p>
            <a:r>
              <a:rPr lang="en-US" altLang="ko-KR" sz="4800" dirty="0">
                <a:solidFill>
                  <a:schemeClr val="bg1"/>
                </a:solidFill>
                <a:latin typeface="Baskerville Old Face" panose="02020602080505020303" pitchFamily="18" charset="0"/>
              </a:rPr>
              <a:t>Test Three</a:t>
            </a:r>
            <a:endParaRPr lang="ko-KR" altLang="en-US" sz="4800" dirty="0">
              <a:solidFill>
                <a:schemeClr val="bg1"/>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8E65949B-4CAD-2E1B-D2EF-74D5752B4B6C}"/>
              </a:ext>
            </a:extLst>
          </p:cNvPr>
          <p:cNvPicPr>
            <a:picLocks noChangeAspect="1"/>
          </p:cNvPicPr>
          <p:nvPr/>
        </p:nvPicPr>
        <p:blipFill>
          <a:blip r:embed="rId3"/>
          <a:stretch>
            <a:fillRect/>
          </a:stretch>
        </p:blipFill>
        <p:spPr>
          <a:xfrm>
            <a:off x="1245824" y="-278198"/>
            <a:ext cx="3630975" cy="5433212"/>
          </a:xfrm>
          <a:prstGeom prst="rect">
            <a:avLst/>
          </a:prstGeom>
        </p:spPr>
      </p:pic>
      <p:sp>
        <p:nvSpPr>
          <p:cNvPr id="8" name="TextBox 7">
            <a:extLst>
              <a:ext uri="{FF2B5EF4-FFF2-40B4-BE49-F238E27FC236}">
                <a16:creationId xmlns:a16="http://schemas.microsoft.com/office/drawing/2014/main" id="{C250DDA9-DEC7-9676-9253-64A44F736449}"/>
              </a:ext>
            </a:extLst>
          </p:cNvPr>
          <p:cNvSpPr txBox="1"/>
          <p:nvPr/>
        </p:nvSpPr>
        <p:spPr>
          <a:xfrm>
            <a:off x="6252256" y="3031356"/>
            <a:ext cx="4693920" cy="2123658"/>
          </a:xfrm>
          <a:prstGeom prst="rect">
            <a:avLst/>
          </a:prstGeom>
          <a:noFill/>
        </p:spPr>
        <p:txBody>
          <a:bodyPr wrap="square">
            <a:spAutoFit/>
          </a:bodyPr>
          <a:lstStyle/>
          <a:p>
            <a:r>
              <a:rPr lang="en-US" altLang="ko-KR" sz="4400" dirty="0">
                <a:solidFill>
                  <a:schemeClr val="bg1"/>
                </a:solidFill>
              </a:rPr>
              <a:t>We fail to reject the null hypothesis!</a:t>
            </a:r>
            <a:endParaRPr lang="ko-KR" altLang="en-US" sz="4400" dirty="0">
              <a:solidFill>
                <a:schemeClr val="bg1"/>
              </a:solidFill>
            </a:endParaRPr>
          </a:p>
        </p:txBody>
      </p:sp>
    </p:spTree>
    <p:extLst>
      <p:ext uri="{BB962C8B-B14F-4D97-AF65-F5344CB8AC3E}">
        <p14:creationId xmlns:p14="http://schemas.microsoft.com/office/powerpoint/2010/main" val="393269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D3161-F670-2CC5-C8F7-25B7A03046AC}"/>
              </a:ext>
            </a:extLst>
          </p:cNvPr>
          <p:cNvSpPr txBox="1"/>
          <p:nvPr/>
        </p:nvSpPr>
        <p:spPr>
          <a:xfrm>
            <a:off x="536106" y="551475"/>
            <a:ext cx="6094070" cy="646331"/>
          </a:xfrm>
          <a:prstGeom prst="rect">
            <a:avLst/>
          </a:prstGeom>
          <a:noFill/>
        </p:spPr>
        <p:txBody>
          <a:bodyPr wrap="square">
            <a:spAutoFit/>
          </a:bodyPr>
          <a:lstStyle/>
          <a:p>
            <a:r>
              <a:rPr lang="en-US" altLang="ko-KR" sz="3600" dirty="0">
                <a:solidFill>
                  <a:schemeClr val="bg1"/>
                </a:solidFill>
              </a:rPr>
              <a:t>Conclusion -&gt; Modeling</a:t>
            </a:r>
            <a:endParaRPr lang="ko-KR" altLang="en-US" sz="3600" dirty="0">
              <a:solidFill>
                <a:schemeClr val="bg1"/>
              </a:solidFill>
            </a:endParaRPr>
          </a:p>
        </p:txBody>
      </p:sp>
      <p:graphicFrame>
        <p:nvGraphicFramePr>
          <p:cNvPr id="5" name="Table 4">
            <a:extLst>
              <a:ext uri="{FF2B5EF4-FFF2-40B4-BE49-F238E27FC236}">
                <a16:creationId xmlns:a16="http://schemas.microsoft.com/office/drawing/2014/main" id="{07563C60-66B5-61C6-73E2-8FCAAF814601}"/>
              </a:ext>
            </a:extLst>
          </p:cNvPr>
          <p:cNvGraphicFramePr>
            <a:graphicFrameLocks noGrp="1"/>
          </p:cNvGraphicFramePr>
          <p:nvPr>
            <p:extLst>
              <p:ext uri="{D42A27DB-BD31-4B8C-83A1-F6EECF244321}">
                <p14:modId xmlns:p14="http://schemas.microsoft.com/office/powerpoint/2010/main" val="1285131125"/>
              </p:ext>
            </p:extLst>
          </p:nvPr>
        </p:nvGraphicFramePr>
        <p:xfrm>
          <a:off x="536107" y="1512806"/>
          <a:ext cx="6710901" cy="4613676"/>
        </p:xfrm>
        <a:graphic>
          <a:graphicData uri="http://schemas.openxmlformats.org/drawingml/2006/table">
            <a:tbl>
              <a:tblPr firstRow="1" bandRow="1">
                <a:tableStyleId>{5C22544A-7EE6-4342-B048-85BDC9FD1C3A}</a:tableStyleId>
              </a:tblPr>
              <a:tblGrid>
                <a:gridCol w="2236967">
                  <a:extLst>
                    <a:ext uri="{9D8B030D-6E8A-4147-A177-3AD203B41FA5}">
                      <a16:colId xmlns:a16="http://schemas.microsoft.com/office/drawing/2014/main" val="3614914032"/>
                    </a:ext>
                  </a:extLst>
                </a:gridCol>
                <a:gridCol w="2236967">
                  <a:extLst>
                    <a:ext uri="{9D8B030D-6E8A-4147-A177-3AD203B41FA5}">
                      <a16:colId xmlns:a16="http://schemas.microsoft.com/office/drawing/2014/main" val="2733052672"/>
                    </a:ext>
                  </a:extLst>
                </a:gridCol>
                <a:gridCol w="2236967">
                  <a:extLst>
                    <a:ext uri="{9D8B030D-6E8A-4147-A177-3AD203B41FA5}">
                      <a16:colId xmlns:a16="http://schemas.microsoft.com/office/drawing/2014/main" val="336521766"/>
                    </a:ext>
                  </a:extLst>
                </a:gridCol>
              </a:tblGrid>
              <a:tr h="768946">
                <a:tc>
                  <a:txBody>
                    <a:bodyPr/>
                    <a:lstStyle/>
                    <a:p>
                      <a:pPr latinLnBrk="1"/>
                      <a:r>
                        <a:rPr lang="en-US" altLang="ko-KR" dirty="0"/>
                        <a:t>Model</a:t>
                      </a:r>
                      <a:endParaRPr lang="ko-KR" altLang="en-US" dirty="0"/>
                    </a:p>
                  </a:txBody>
                  <a:tcPr/>
                </a:tc>
                <a:tc>
                  <a:txBody>
                    <a:bodyPr/>
                    <a:lstStyle/>
                    <a:p>
                      <a:pPr latinLnBrk="1"/>
                      <a:r>
                        <a:rPr lang="en-US" altLang="ko-KR" dirty="0"/>
                        <a:t>Accuracy</a:t>
                      </a:r>
                      <a:endParaRPr lang="ko-KR" altLang="en-US" dirty="0"/>
                    </a:p>
                  </a:txBody>
                  <a:tcPr/>
                </a:tc>
                <a:tc>
                  <a:txBody>
                    <a:bodyPr/>
                    <a:lstStyle/>
                    <a:p>
                      <a:pPr latinLnBrk="1"/>
                      <a:r>
                        <a:rPr lang="en-US" altLang="ko-KR" dirty="0"/>
                        <a:t>Cross Validation Error</a:t>
                      </a:r>
                      <a:endParaRPr lang="ko-KR" altLang="en-US" dirty="0"/>
                    </a:p>
                  </a:txBody>
                  <a:tcPr/>
                </a:tc>
                <a:extLst>
                  <a:ext uri="{0D108BD9-81ED-4DB2-BD59-A6C34878D82A}">
                    <a16:rowId xmlns:a16="http://schemas.microsoft.com/office/drawing/2014/main" val="2100994563"/>
                  </a:ext>
                </a:extLst>
              </a:tr>
              <a:tr h="768946">
                <a:tc>
                  <a:txBody>
                    <a:bodyPr/>
                    <a:lstStyle/>
                    <a:p>
                      <a:pPr latinLnBrk="1"/>
                      <a:r>
                        <a:rPr lang="en-US" altLang="ko-KR" dirty="0"/>
                        <a:t>Model  1</a:t>
                      </a:r>
                      <a:endParaRPr lang="ko-KR" altLang="en-US" dirty="0"/>
                    </a:p>
                  </a:txBody>
                  <a:tcPr/>
                </a:tc>
                <a:tc>
                  <a:txBody>
                    <a:bodyPr/>
                    <a:lstStyle/>
                    <a:p>
                      <a:pPr latinLnBrk="1"/>
                      <a:r>
                        <a:rPr lang="en-US" altLang="ko-KR" dirty="0"/>
                        <a:t>0.6067524</a:t>
                      </a:r>
                      <a:endParaRPr lang="ko-KR" altLang="en-US" dirty="0"/>
                    </a:p>
                  </a:txBody>
                  <a:tcPr/>
                </a:tc>
                <a:tc>
                  <a:txBody>
                    <a:bodyPr/>
                    <a:lstStyle/>
                    <a:p>
                      <a:pPr latinLnBrk="1"/>
                      <a:r>
                        <a:rPr lang="en-US" altLang="ko-KR" dirty="0"/>
                        <a:t>0.2304086</a:t>
                      </a:r>
                      <a:endParaRPr lang="ko-KR" altLang="en-US" dirty="0"/>
                    </a:p>
                  </a:txBody>
                  <a:tcPr/>
                </a:tc>
                <a:extLst>
                  <a:ext uri="{0D108BD9-81ED-4DB2-BD59-A6C34878D82A}">
                    <a16:rowId xmlns:a16="http://schemas.microsoft.com/office/drawing/2014/main" val="4155020277"/>
                  </a:ext>
                </a:extLst>
              </a:tr>
              <a:tr h="768946">
                <a:tc>
                  <a:txBody>
                    <a:bodyPr/>
                    <a:lstStyle/>
                    <a:p>
                      <a:pPr latinLnBrk="1"/>
                      <a:r>
                        <a:rPr lang="en-US" altLang="ko-KR" dirty="0"/>
                        <a:t>Model  2</a:t>
                      </a:r>
                      <a:endParaRPr lang="ko-KR" altLang="en-US" dirty="0"/>
                    </a:p>
                  </a:txBody>
                  <a:tcPr/>
                </a:tc>
                <a:tc>
                  <a:txBody>
                    <a:bodyPr/>
                    <a:lstStyle/>
                    <a:p>
                      <a:pPr latinLnBrk="1"/>
                      <a:r>
                        <a:rPr lang="en-US" altLang="ko-KR" dirty="0"/>
                        <a:t>0.526045</a:t>
                      </a:r>
                      <a:endParaRPr lang="ko-KR" altLang="en-US" dirty="0"/>
                    </a:p>
                  </a:txBody>
                  <a:tcPr/>
                </a:tc>
                <a:tc>
                  <a:txBody>
                    <a:bodyPr/>
                    <a:lstStyle/>
                    <a:p>
                      <a:pPr latinLnBrk="1"/>
                      <a:r>
                        <a:rPr lang="en-US" altLang="ko-KR" dirty="0"/>
                        <a:t>0.2301777</a:t>
                      </a:r>
                      <a:endParaRPr lang="ko-KR" altLang="en-US" dirty="0"/>
                    </a:p>
                  </a:txBody>
                  <a:tcPr/>
                </a:tc>
                <a:extLst>
                  <a:ext uri="{0D108BD9-81ED-4DB2-BD59-A6C34878D82A}">
                    <a16:rowId xmlns:a16="http://schemas.microsoft.com/office/drawing/2014/main" val="2607260854"/>
                  </a:ext>
                </a:extLst>
              </a:tr>
              <a:tr h="768946">
                <a:tc>
                  <a:txBody>
                    <a:bodyPr/>
                    <a:lstStyle/>
                    <a:p>
                      <a:pPr latinLnBrk="1"/>
                      <a:r>
                        <a:rPr lang="en-US" altLang="ko-KR" dirty="0"/>
                        <a:t>Model  3</a:t>
                      </a:r>
                      <a:endParaRPr lang="ko-KR" altLang="en-US" dirty="0"/>
                    </a:p>
                  </a:txBody>
                  <a:tcPr/>
                </a:tc>
                <a:tc>
                  <a:txBody>
                    <a:bodyPr/>
                    <a:lstStyle/>
                    <a:p>
                      <a:pPr latinLnBrk="1"/>
                      <a:r>
                        <a:rPr lang="en-US" altLang="ko-KR" dirty="0"/>
                        <a:t>0.5379421</a:t>
                      </a:r>
                      <a:endParaRPr lang="ko-KR" altLang="en-US" dirty="0"/>
                    </a:p>
                  </a:txBody>
                  <a:tcPr/>
                </a:tc>
                <a:tc>
                  <a:txBody>
                    <a:bodyPr/>
                    <a:lstStyle/>
                    <a:p>
                      <a:pPr latinLnBrk="1"/>
                      <a:r>
                        <a:rPr lang="en-US" altLang="ko-KR" dirty="0"/>
                        <a:t>0.2303995</a:t>
                      </a:r>
                      <a:endParaRPr lang="ko-KR" altLang="en-US" dirty="0"/>
                    </a:p>
                  </a:txBody>
                  <a:tcPr/>
                </a:tc>
                <a:extLst>
                  <a:ext uri="{0D108BD9-81ED-4DB2-BD59-A6C34878D82A}">
                    <a16:rowId xmlns:a16="http://schemas.microsoft.com/office/drawing/2014/main" val="3737053645"/>
                  </a:ext>
                </a:extLst>
              </a:tr>
              <a:tr h="768946">
                <a:tc>
                  <a:txBody>
                    <a:bodyPr/>
                    <a:lstStyle/>
                    <a:p>
                      <a:pPr latinLnBrk="1"/>
                      <a:r>
                        <a:rPr lang="en-US" altLang="ko-KR" dirty="0"/>
                        <a:t>Model 4</a:t>
                      </a:r>
                      <a:endParaRPr lang="ko-KR" altLang="en-US" dirty="0"/>
                    </a:p>
                  </a:txBody>
                  <a:tcPr/>
                </a:tc>
                <a:tc>
                  <a:txBody>
                    <a:bodyPr/>
                    <a:lstStyle/>
                    <a:p>
                      <a:pPr latinLnBrk="1"/>
                      <a:r>
                        <a:rPr lang="en-US" altLang="ko-KR" dirty="0"/>
                        <a:t>0.5299035</a:t>
                      </a:r>
                      <a:endParaRPr lang="ko-KR" altLang="en-US" dirty="0"/>
                    </a:p>
                  </a:txBody>
                  <a:tcPr/>
                </a:tc>
                <a:tc>
                  <a:txBody>
                    <a:bodyPr/>
                    <a:lstStyle/>
                    <a:p>
                      <a:pPr latinLnBrk="1"/>
                      <a:r>
                        <a:rPr lang="en-US" altLang="ko-KR" dirty="0"/>
                        <a:t>0.2309549</a:t>
                      </a:r>
                      <a:endParaRPr lang="ko-KR" altLang="en-US" dirty="0"/>
                    </a:p>
                  </a:txBody>
                  <a:tcPr/>
                </a:tc>
                <a:extLst>
                  <a:ext uri="{0D108BD9-81ED-4DB2-BD59-A6C34878D82A}">
                    <a16:rowId xmlns:a16="http://schemas.microsoft.com/office/drawing/2014/main" val="2760749833"/>
                  </a:ext>
                </a:extLst>
              </a:tr>
              <a:tr h="768946">
                <a:tc>
                  <a:txBody>
                    <a:bodyPr/>
                    <a:lstStyle/>
                    <a:p>
                      <a:pPr latinLnBrk="1"/>
                      <a:r>
                        <a:rPr lang="en-US" altLang="ko-KR" dirty="0"/>
                        <a:t>Model 5</a:t>
                      </a:r>
                      <a:endParaRPr lang="ko-KR" altLang="en-US" dirty="0"/>
                    </a:p>
                  </a:txBody>
                  <a:tcPr/>
                </a:tc>
                <a:tc>
                  <a:txBody>
                    <a:bodyPr/>
                    <a:lstStyle/>
                    <a:p>
                      <a:pPr latinLnBrk="1"/>
                      <a:r>
                        <a:rPr lang="en-US" altLang="ko-KR" dirty="0"/>
                        <a:t>0.5389068</a:t>
                      </a:r>
                      <a:endParaRPr lang="ko-KR" altLang="en-US" dirty="0"/>
                    </a:p>
                  </a:txBody>
                  <a:tcPr/>
                </a:tc>
                <a:tc>
                  <a:txBody>
                    <a:bodyPr/>
                    <a:lstStyle/>
                    <a:p>
                      <a:pPr latinLnBrk="1"/>
                      <a:r>
                        <a:rPr lang="en-US" altLang="ko-KR" dirty="0"/>
                        <a:t>0.2303112</a:t>
                      </a:r>
                      <a:endParaRPr lang="ko-KR" altLang="en-US" dirty="0"/>
                    </a:p>
                  </a:txBody>
                  <a:tcPr/>
                </a:tc>
                <a:extLst>
                  <a:ext uri="{0D108BD9-81ED-4DB2-BD59-A6C34878D82A}">
                    <a16:rowId xmlns:a16="http://schemas.microsoft.com/office/drawing/2014/main" val="272718086"/>
                  </a:ext>
                </a:extLst>
              </a:tr>
            </a:tbl>
          </a:graphicData>
        </a:graphic>
      </p:graphicFrame>
      <p:sp>
        <p:nvSpPr>
          <p:cNvPr id="6" name="TextBox 5">
            <a:extLst>
              <a:ext uri="{FF2B5EF4-FFF2-40B4-BE49-F238E27FC236}">
                <a16:creationId xmlns:a16="http://schemas.microsoft.com/office/drawing/2014/main" id="{F97602E2-E93C-1D69-398E-439CC0C417B6}"/>
              </a:ext>
            </a:extLst>
          </p:cNvPr>
          <p:cNvSpPr txBox="1"/>
          <p:nvPr/>
        </p:nvSpPr>
        <p:spPr>
          <a:xfrm>
            <a:off x="536106" y="2310088"/>
            <a:ext cx="6710901" cy="708839"/>
          </a:xfrm>
          <a:prstGeom prst="rect">
            <a:avLst/>
          </a:prstGeom>
          <a:noFill/>
          <a:ln w="57150">
            <a:solidFill>
              <a:srgbClr val="FF0000"/>
            </a:solidFill>
          </a:ln>
        </p:spPr>
        <p:txBody>
          <a:bodyPr wrap="square" rtlCol="0">
            <a:spAutoFit/>
          </a:bodyPr>
          <a:lstStyle/>
          <a:p>
            <a:endParaRPr lang="ko-KR" altLang="en-US" dirty="0"/>
          </a:p>
        </p:txBody>
      </p:sp>
      <p:sp>
        <p:nvSpPr>
          <p:cNvPr id="7" name="TextBox 6">
            <a:extLst>
              <a:ext uri="{FF2B5EF4-FFF2-40B4-BE49-F238E27FC236}">
                <a16:creationId xmlns:a16="http://schemas.microsoft.com/office/drawing/2014/main" id="{A813595D-F03E-9137-30AD-F93438631E57}"/>
              </a:ext>
            </a:extLst>
          </p:cNvPr>
          <p:cNvSpPr txBox="1"/>
          <p:nvPr/>
        </p:nvSpPr>
        <p:spPr>
          <a:xfrm>
            <a:off x="7543800" y="1813560"/>
            <a:ext cx="3977640" cy="3970318"/>
          </a:xfrm>
          <a:prstGeom prst="rect">
            <a:avLst/>
          </a:prstGeom>
          <a:noFill/>
        </p:spPr>
        <p:txBody>
          <a:bodyPr wrap="square" rtlCol="0">
            <a:spAutoFit/>
          </a:bodyPr>
          <a:lstStyle/>
          <a:p>
            <a:r>
              <a:rPr lang="en-US" altLang="ko-KR" sz="2800" dirty="0">
                <a:solidFill>
                  <a:schemeClr val="bg1"/>
                </a:solidFill>
              </a:rPr>
              <a:t>All of the cross validation errors for our models were VERY similar! As a result, we differentiated our best model using our accuracy measurement, which was consistently highest for model 1.</a:t>
            </a:r>
            <a:endParaRPr lang="ko-KR" altLang="en-US" sz="2800" dirty="0">
              <a:solidFill>
                <a:schemeClr val="bg1"/>
              </a:solidFill>
            </a:endParaRPr>
          </a:p>
        </p:txBody>
      </p:sp>
    </p:spTree>
    <p:extLst>
      <p:ext uri="{BB962C8B-B14F-4D97-AF65-F5344CB8AC3E}">
        <p14:creationId xmlns:p14="http://schemas.microsoft.com/office/powerpoint/2010/main" val="1574667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D3161-F670-2CC5-C8F7-25B7A03046AC}"/>
              </a:ext>
            </a:extLst>
          </p:cNvPr>
          <p:cNvSpPr txBox="1"/>
          <p:nvPr/>
        </p:nvSpPr>
        <p:spPr>
          <a:xfrm>
            <a:off x="536106" y="551475"/>
            <a:ext cx="6094070" cy="646331"/>
          </a:xfrm>
          <a:prstGeom prst="rect">
            <a:avLst/>
          </a:prstGeom>
          <a:noFill/>
        </p:spPr>
        <p:txBody>
          <a:bodyPr wrap="square">
            <a:spAutoFit/>
          </a:bodyPr>
          <a:lstStyle/>
          <a:p>
            <a:r>
              <a:rPr lang="en-US" altLang="ko-KR" sz="3600" dirty="0">
                <a:solidFill>
                  <a:schemeClr val="bg1"/>
                </a:solidFill>
              </a:rPr>
              <a:t>Conclusion -&gt; Modeling</a:t>
            </a:r>
            <a:endParaRPr lang="ko-KR" altLang="en-US" sz="3600" dirty="0">
              <a:solidFill>
                <a:schemeClr val="bg1"/>
              </a:solidFill>
            </a:endParaRPr>
          </a:p>
        </p:txBody>
      </p:sp>
      <p:sp>
        <p:nvSpPr>
          <p:cNvPr id="7" name="TextBox 6">
            <a:extLst>
              <a:ext uri="{FF2B5EF4-FFF2-40B4-BE49-F238E27FC236}">
                <a16:creationId xmlns:a16="http://schemas.microsoft.com/office/drawing/2014/main" id="{A813595D-F03E-9137-30AD-F93438631E57}"/>
              </a:ext>
            </a:extLst>
          </p:cNvPr>
          <p:cNvSpPr txBox="1"/>
          <p:nvPr/>
        </p:nvSpPr>
        <p:spPr>
          <a:xfrm>
            <a:off x="5760720" y="1813560"/>
            <a:ext cx="5760720" cy="1815882"/>
          </a:xfrm>
          <a:prstGeom prst="rect">
            <a:avLst/>
          </a:prstGeom>
          <a:noFill/>
        </p:spPr>
        <p:txBody>
          <a:bodyPr wrap="square" rtlCol="0">
            <a:spAutoFit/>
          </a:bodyPr>
          <a:lstStyle/>
          <a:p>
            <a:r>
              <a:rPr lang="en-US" altLang="ko-KR" sz="2800" dirty="0">
                <a:solidFill>
                  <a:schemeClr val="bg1"/>
                </a:solidFill>
              </a:rPr>
              <a:t>We tested model one on our train data set. This </a:t>
            </a:r>
            <a:r>
              <a:rPr lang="en-US" altLang="ko-KR" sz="2800" dirty="0" err="1">
                <a:solidFill>
                  <a:schemeClr val="bg1"/>
                </a:solidFill>
              </a:rPr>
              <a:t>lended</a:t>
            </a:r>
            <a:r>
              <a:rPr lang="en-US" altLang="ko-KR" sz="2800" dirty="0">
                <a:solidFill>
                  <a:schemeClr val="bg1"/>
                </a:solidFill>
              </a:rPr>
              <a:t> a moderate accuracy of 0.6174 and a low cross validation error of 0.22854.</a:t>
            </a:r>
            <a:endParaRPr lang="ko-KR" altLang="en-US" sz="2800" dirty="0">
              <a:solidFill>
                <a:schemeClr val="bg1"/>
              </a:solidFill>
            </a:endParaRPr>
          </a:p>
        </p:txBody>
      </p:sp>
      <p:pic>
        <p:nvPicPr>
          <p:cNvPr id="4" name="Picture 3">
            <a:extLst>
              <a:ext uri="{FF2B5EF4-FFF2-40B4-BE49-F238E27FC236}">
                <a16:creationId xmlns:a16="http://schemas.microsoft.com/office/drawing/2014/main" id="{E9A6868E-DB67-5325-65E8-2011590E0458}"/>
              </a:ext>
            </a:extLst>
          </p:cNvPr>
          <p:cNvPicPr>
            <a:picLocks noChangeAspect="1"/>
          </p:cNvPicPr>
          <p:nvPr/>
        </p:nvPicPr>
        <p:blipFill>
          <a:blip r:embed="rId3"/>
          <a:stretch>
            <a:fillRect/>
          </a:stretch>
        </p:blipFill>
        <p:spPr>
          <a:xfrm>
            <a:off x="506949" y="1431158"/>
            <a:ext cx="4455686" cy="1692471"/>
          </a:xfrm>
          <a:prstGeom prst="rect">
            <a:avLst/>
          </a:prstGeom>
        </p:spPr>
      </p:pic>
      <p:pic>
        <p:nvPicPr>
          <p:cNvPr id="9" name="Picture 8">
            <a:extLst>
              <a:ext uri="{FF2B5EF4-FFF2-40B4-BE49-F238E27FC236}">
                <a16:creationId xmlns:a16="http://schemas.microsoft.com/office/drawing/2014/main" id="{9DFD5308-52AA-C2AD-5E5E-2DB45DCE32B6}"/>
              </a:ext>
            </a:extLst>
          </p:cNvPr>
          <p:cNvPicPr>
            <a:picLocks noChangeAspect="1"/>
          </p:cNvPicPr>
          <p:nvPr/>
        </p:nvPicPr>
        <p:blipFill>
          <a:blip r:embed="rId4"/>
          <a:stretch>
            <a:fillRect/>
          </a:stretch>
        </p:blipFill>
        <p:spPr>
          <a:xfrm>
            <a:off x="2577540" y="243776"/>
            <a:ext cx="2771699" cy="5217318"/>
          </a:xfrm>
          <a:prstGeom prst="rect">
            <a:avLst/>
          </a:prstGeom>
        </p:spPr>
      </p:pic>
    </p:spTree>
    <p:extLst>
      <p:ext uri="{BB962C8B-B14F-4D97-AF65-F5344CB8AC3E}">
        <p14:creationId xmlns:p14="http://schemas.microsoft.com/office/powerpoint/2010/main" val="4261742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7D27-080D-BFBE-2BB9-788BBC654676}"/>
              </a:ext>
            </a:extLst>
          </p:cNvPr>
          <p:cNvSpPr>
            <a:spLocks noGrp="1"/>
          </p:cNvSpPr>
          <p:nvPr>
            <p:ph type="title"/>
          </p:nvPr>
        </p:nvSpPr>
        <p:spPr/>
        <p:txBody>
          <a:bodyPr/>
          <a:lstStyle/>
          <a:p>
            <a:r>
              <a:rPr lang="en-US" dirty="0">
                <a:solidFill>
                  <a:schemeClr val="bg1"/>
                </a:solidFill>
              </a:rPr>
              <a:t>Conclusion -&gt; Hypothesis Testing</a:t>
            </a:r>
          </a:p>
        </p:txBody>
      </p:sp>
      <p:sp>
        <p:nvSpPr>
          <p:cNvPr id="3" name="Content Placeholder 2">
            <a:extLst>
              <a:ext uri="{FF2B5EF4-FFF2-40B4-BE49-F238E27FC236}">
                <a16:creationId xmlns:a16="http://schemas.microsoft.com/office/drawing/2014/main" id="{EBA1056B-3C4B-BB70-7E8E-01D6E7BBE918}"/>
              </a:ext>
            </a:extLst>
          </p:cNvPr>
          <p:cNvSpPr>
            <a:spLocks noGrp="1"/>
          </p:cNvSpPr>
          <p:nvPr>
            <p:ph idx="1"/>
          </p:nvPr>
        </p:nvSpPr>
        <p:spPr/>
        <p:txBody>
          <a:bodyPr vert="horz" lIns="91440" tIns="45720" rIns="91440" bIns="45720" rtlCol="0" anchor="t">
            <a:noAutofit/>
          </a:bodyPr>
          <a:lstStyle/>
          <a:p>
            <a:pPr marL="0" indent="0">
              <a:lnSpc>
                <a:spcPct val="200000"/>
              </a:lnSpc>
              <a:buNone/>
            </a:pPr>
            <a:r>
              <a:rPr lang="en-US" sz="2800" dirty="0">
                <a:solidFill>
                  <a:schemeClr val="bg1"/>
                </a:solidFill>
                <a:ea typeface="+mn-lt"/>
                <a:cs typeface="+mn-lt"/>
              </a:rPr>
              <a:t>None of our hypothesis tests gave us a p-value that was statistically significant. This is because all of the p values were above our significance level of 0.05. </a:t>
            </a:r>
            <a:endParaRPr lang="en-US" sz="2400" dirty="0">
              <a:solidFill>
                <a:schemeClr val="bg1"/>
              </a:solidFill>
              <a:latin typeface="Trade Gothic Next Light"/>
            </a:endParaRPr>
          </a:p>
        </p:txBody>
      </p:sp>
    </p:spTree>
    <p:extLst>
      <p:ext uri="{BB962C8B-B14F-4D97-AF65-F5344CB8AC3E}">
        <p14:creationId xmlns:p14="http://schemas.microsoft.com/office/powerpoint/2010/main" val="379801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5B44BD0-94EC-619B-E188-71BA16E164ED}"/>
              </a:ext>
            </a:extLst>
          </p:cNvPr>
          <p:cNvPicPr>
            <a:picLocks noChangeAspect="1"/>
          </p:cNvPicPr>
          <p:nvPr/>
        </p:nvPicPr>
        <p:blipFill>
          <a:blip r:embed="rId3"/>
          <a:stretch>
            <a:fillRect/>
          </a:stretch>
        </p:blipFill>
        <p:spPr>
          <a:xfrm>
            <a:off x="12066" y="247421"/>
            <a:ext cx="12180541" cy="6383229"/>
          </a:xfrm>
          <a:prstGeom prst="rect">
            <a:avLst/>
          </a:prstGeom>
        </p:spPr>
      </p:pic>
      <p:sp>
        <p:nvSpPr>
          <p:cNvPr id="6" name="Rectangle 5">
            <a:extLst>
              <a:ext uri="{FF2B5EF4-FFF2-40B4-BE49-F238E27FC236}">
                <a16:creationId xmlns:a16="http://schemas.microsoft.com/office/drawing/2014/main" id="{906D7569-743B-C3AB-4FBD-A6CEC24836D5}"/>
              </a:ext>
            </a:extLst>
          </p:cNvPr>
          <p:cNvSpPr/>
          <p:nvPr/>
        </p:nvSpPr>
        <p:spPr>
          <a:xfrm>
            <a:off x="2440691" y="1443789"/>
            <a:ext cx="4778255" cy="8135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251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D898-C764-D675-6F38-E0875DD5AD4C}"/>
              </a:ext>
            </a:extLst>
          </p:cNvPr>
          <p:cNvSpPr>
            <a:spLocks noGrp="1"/>
          </p:cNvSpPr>
          <p:nvPr>
            <p:ph type="title"/>
          </p:nvPr>
        </p:nvSpPr>
        <p:spPr/>
        <p:txBody>
          <a:bodyPr/>
          <a:lstStyle/>
          <a:p>
            <a:r>
              <a:rPr lang="en-US" dirty="0">
                <a:solidFill>
                  <a:schemeClr val="bg1"/>
                </a:solidFill>
              </a:rPr>
              <a:t>Hypothesis Test #1</a:t>
            </a:r>
          </a:p>
        </p:txBody>
      </p:sp>
      <p:sp>
        <p:nvSpPr>
          <p:cNvPr id="3" name="Content Placeholder 2">
            <a:extLst>
              <a:ext uri="{FF2B5EF4-FFF2-40B4-BE49-F238E27FC236}">
                <a16:creationId xmlns:a16="http://schemas.microsoft.com/office/drawing/2014/main" id="{24F16FE5-4F46-D238-618D-4828D1C572FD}"/>
              </a:ext>
            </a:extLst>
          </p:cNvPr>
          <p:cNvSpPr>
            <a:spLocks noGrp="1"/>
          </p:cNvSpPr>
          <p:nvPr>
            <p:ph sz="half" idx="1"/>
          </p:nvPr>
        </p:nvSpPr>
        <p:spPr/>
        <p:txBody>
          <a:bodyPr vert="horz" lIns="91440" tIns="45720" rIns="91440" bIns="45720" rtlCol="0" anchor="t">
            <a:normAutofit/>
          </a:bodyPr>
          <a:lstStyle/>
          <a:p>
            <a:r>
              <a:rPr lang="en-US" sz="2800" dirty="0">
                <a:solidFill>
                  <a:schemeClr val="bg1"/>
                </a:solidFill>
              </a:rPr>
              <a:t>The difference in the proportion of stress level: We failed to reject the null hypothesis. </a:t>
            </a:r>
          </a:p>
        </p:txBody>
      </p:sp>
      <p:sp>
        <p:nvSpPr>
          <p:cNvPr id="7" name="Content Placeholder 6">
            <a:extLst>
              <a:ext uri="{FF2B5EF4-FFF2-40B4-BE49-F238E27FC236}">
                <a16:creationId xmlns:a16="http://schemas.microsoft.com/office/drawing/2014/main" id="{9F515163-00BA-C1C5-1D73-756427732163}"/>
              </a:ext>
            </a:extLst>
          </p:cNvPr>
          <p:cNvSpPr>
            <a:spLocks noGrp="1"/>
          </p:cNvSpPr>
          <p:nvPr>
            <p:ph sz="half" idx="2"/>
          </p:nvPr>
        </p:nvSpPr>
        <p:spPr/>
        <p:txBody>
          <a:bodyPr vert="horz" lIns="91440" tIns="45720" rIns="91440" bIns="45720" rtlCol="0" anchor="t">
            <a:normAutofit/>
          </a:bodyPr>
          <a:lstStyle/>
          <a:p>
            <a:r>
              <a:rPr lang="en-US" sz="2800" dirty="0">
                <a:solidFill>
                  <a:schemeClr val="bg1"/>
                </a:solidFill>
                <a:latin typeface="Trade Gothic Next Light"/>
                <a:cs typeface="Arial"/>
              </a:rPr>
              <a:t>We cannot conclude that there is a difference in heart attack risk between those who are stressed and those who are not stressed in the no-family history dataset.</a:t>
            </a:r>
          </a:p>
          <a:p>
            <a:endParaRPr lang="en-US" sz="2800" dirty="0">
              <a:solidFill>
                <a:schemeClr val="bg1"/>
              </a:solidFill>
              <a:latin typeface="Trade Gothic Next Light"/>
            </a:endParaRPr>
          </a:p>
        </p:txBody>
      </p:sp>
      <p:sp>
        <p:nvSpPr>
          <p:cNvPr id="4" name="Date Placeholder 3">
            <a:extLst>
              <a:ext uri="{FF2B5EF4-FFF2-40B4-BE49-F238E27FC236}">
                <a16:creationId xmlns:a16="http://schemas.microsoft.com/office/drawing/2014/main" id="{55791C3A-BB57-94B3-64D3-F9AB3B377EF7}"/>
              </a:ext>
            </a:extLst>
          </p:cNvPr>
          <p:cNvSpPr>
            <a:spLocks noGrp="1"/>
          </p:cNvSpPr>
          <p:nvPr>
            <p:ph type="dt" sz="half" idx="10"/>
          </p:nvPr>
        </p:nvSpPr>
        <p:spPr/>
        <p:txBody>
          <a:bodyPr/>
          <a:lstStyle/>
          <a:p>
            <a:fld id="{B85BA52E-AC36-4D33-9EF2-773F879D8CB0}" type="datetime1">
              <a:rPr lang="ko-KR" altLang="en-US"/>
              <a:t>2024-06-03</a:t>
            </a:fld>
            <a:endParaRPr lang="en-US" dirty="0"/>
          </a:p>
        </p:txBody>
      </p:sp>
      <p:sp>
        <p:nvSpPr>
          <p:cNvPr id="5" name="Footer Placeholder 4">
            <a:extLst>
              <a:ext uri="{FF2B5EF4-FFF2-40B4-BE49-F238E27FC236}">
                <a16:creationId xmlns:a16="http://schemas.microsoft.com/office/drawing/2014/main" id="{3D668201-C09C-A08E-2F99-030B9503636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1F1F8CC-FDE4-A597-8FE5-22144E2D3AA0}"/>
              </a:ext>
            </a:extLst>
          </p:cNvPr>
          <p:cNvSpPr>
            <a:spLocks noGrp="1"/>
          </p:cNvSpPr>
          <p:nvPr>
            <p:ph type="sldNum" sz="quarter" idx="12"/>
          </p:nvPr>
        </p:nvSpPr>
        <p:spPr/>
        <p:txBody>
          <a:bodyPr/>
          <a:lstStyle/>
          <a:p>
            <a:fld id="{196A61CA-0502-4EE4-9724-96EA822543E5}" type="slidenum">
              <a:rPr lang="en-US" dirty="0"/>
              <a:t>70</a:t>
            </a:fld>
            <a:endParaRPr lang="en-US" dirty="0"/>
          </a:p>
        </p:txBody>
      </p:sp>
    </p:spTree>
    <p:extLst>
      <p:ext uri="{BB962C8B-B14F-4D97-AF65-F5344CB8AC3E}">
        <p14:creationId xmlns:p14="http://schemas.microsoft.com/office/powerpoint/2010/main" val="32359327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13C0E-821F-CC39-D8EE-5BF160A9A174}"/>
              </a:ext>
            </a:extLst>
          </p:cNvPr>
          <p:cNvSpPr>
            <a:spLocks noGrp="1"/>
          </p:cNvSpPr>
          <p:nvPr>
            <p:ph type="title"/>
          </p:nvPr>
        </p:nvSpPr>
        <p:spPr/>
        <p:txBody>
          <a:bodyPr/>
          <a:lstStyle/>
          <a:p>
            <a:r>
              <a:rPr lang="en-US" dirty="0">
                <a:solidFill>
                  <a:schemeClr val="bg1"/>
                </a:solidFill>
              </a:rPr>
              <a:t>Hypothesis test #2</a:t>
            </a:r>
          </a:p>
        </p:txBody>
      </p:sp>
      <p:sp>
        <p:nvSpPr>
          <p:cNvPr id="3" name="Content Placeholder 2">
            <a:extLst>
              <a:ext uri="{FF2B5EF4-FFF2-40B4-BE49-F238E27FC236}">
                <a16:creationId xmlns:a16="http://schemas.microsoft.com/office/drawing/2014/main" id="{107F825D-FAEA-4DF7-61AE-C00915376328}"/>
              </a:ext>
            </a:extLst>
          </p:cNvPr>
          <p:cNvSpPr>
            <a:spLocks noGrp="1"/>
          </p:cNvSpPr>
          <p:nvPr>
            <p:ph sz="half" idx="1"/>
          </p:nvPr>
        </p:nvSpPr>
        <p:spPr/>
        <p:txBody>
          <a:bodyPr vert="horz" lIns="91440" tIns="45720" rIns="91440" bIns="45720" rtlCol="0" anchor="t">
            <a:normAutofit/>
          </a:bodyPr>
          <a:lstStyle/>
          <a:p>
            <a:r>
              <a:rPr lang="en-US" sz="2800" dirty="0">
                <a:solidFill>
                  <a:schemeClr val="bg1"/>
                </a:solidFill>
              </a:rPr>
              <a:t>The difference in the proportion of sleep hours: We failed to reject the null hypothesis. </a:t>
            </a:r>
          </a:p>
        </p:txBody>
      </p:sp>
      <p:sp>
        <p:nvSpPr>
          <p:cNvPr id="4" name="Content Placeholder 3">
            <a:extLst>
              <a:ext uri="{FF2B5EF4-FFF2-40B4-BE49-F238E27FC236}">
                <a16:creationId xmlns:a16="http://schemas.microsoft.com/office/drawing/2014/main" id="{D41BB536-E5E6-8EBB-835E-5B9EC23497D1}"/>
              </a:ext>
            </a:extLst>
          </p:cNvPr>
          <p:cNvSpPr>
            <a:spLocks noGrp="1"/>
          </p:cNvSpPr>
          <p:nvPr>
            <p:ph sz="half" idx="2"/>
          </p:nvPr>
        </p:nvSpPr>
        <p:spPr/>
        <p:txBody>
          <a:bodyPr vert="horz" lIns="91440" tIns="45720" rIns="91440" bIns="45720" rtlCol="0" anchor="t">
            <a:normAutofit/>
          </a:bodyPr>
          <a:lstStyle/>
          <a:p>
            <a:r>
              <a:rPr lang="en-US" sz="2800" dirty="0">
                <a:solidFill>
                  <a:schemeClr val="bg1"/>
                </a:solidFill>
                <a:latin typeface="Trade Gothic Next Light"/>
                <a:cs typeface="Arial"/>
              </a:rPr>
              <a:t>We cannot conclude that there is a difference in heart attack risk for people who sleep a lot</a:t>
            </a:r>
            <a:r>
              <a:rPr lang="en-US" dirty="0">
                <a:solidFill>
                  <a:schemeClr val="bg1"/>
                </a:solidFill>
                <a:latin typeface="Trade Gothic Next Light"/>
                <a:cs typeface="Arial"/>
              </a:rPr>
              <a:t> and those who sleep less</a:t>
            </a:r>
            <a:r>
              <a:rPr lang="en-US" sz="2800" dirty="0">
                <a:solidFill>
                  <a:schemeClr val="bg1"/>
                </a:solidFill>
                <a:latin typeface="Trade Gothic Next Light"/>
                <a:cs typeface="Arial"/>
              </a:rPr>
              <a:t> in the no-family history dataset.</a:t>
            </a:r>
          </a:p>
        </p:txBody>
      </p:sp>
      <p:sp>
        <p:nvSpPr>
          <p:cNvPr id="5" name="Date Placeholder 4">
            <a:extLst>
              <a:ext uri="{FF2B5EF4-FFF2-40B4-BE49-F238E27FC236}">
                <a16:creationId xmlns:a16="http://schemas.microsoft.com/office/drawing/2014/main" id="{2E08C877-674B-FACE-9DC6-FC20D295C781}"/>
              </a:ext>
            </a:extLst>
          </p:cNvPr>
          <p:cNvSpPr>
            <a:spLocks noGrp="1"/>
          </p:cNvSpPr>
          <p:nvPr>
            <p:ph type="dt" sz="half" idx="10"/>
          </p:nvPr>
        </p:nvSpPr>
        <p:spPr/>
        <p:txBody>
          <a:bodyPr/>
          <a:lstStyle/>
          <a:p>
            <a:fld id="{AADE9418-7E04-4B22-A850-C07F5D8CF031}" type="datetime1">
              <a:rPr lang="ko-KR" altLang="en-US"/>
              <a:t>2024-06-03</a:t>
            </a:fld>
            <a:endParaRPr lang="en-US" dirty="0"/>
          </a:p>
        </p:txBody>
      </p:sp>
      <p:sp>
        <p:nvSpPr>
          <p:cNvPr id="6" name="Footer Placeholder 5">
            <a:extLst>
              <a:ext uri="{FF2B5EF4-FFF2-40B4-BE49-F238E27FC236}">
                <a16:creationId xmlns:a16="http://schemas.microsoft.com/office/drawing/2014/main" id="{60D609AE-0267-AE5A-DDF6-F754D703779E}"/>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D3DFE8D1-63DF-CFAF-DB98-F6093DB6B83B}"/>
              </a:ext>
            </a:extLst>
          </p:cNvPr>
          <p:cNvSpPr>
            <a:spLocks noGrp="1"/>
          </p:cNvSpPr>
          <p:nvPr>
            <p:ph type="sldNum" sz="quarter" idx="12"/>
          </p:nvPr>
        </p:nvSpPr>
        <p:spPr/>
        <p:txBody>
          <a:bodyPr/>
          <a:lstStyle/>
          <a:p>
            <a:fld id="{196A61CA-0502-4EE4-9724-96EA822543E5}" type="slidenum">
              <a:rPr lang="en-US" dirty="0"/>
              <a:t>71</a:t>
            </a:fld>
            <a:endParaRPr lang="en-US" dirty="0"/>
          </a:p>
        </p:txBody>
      </p:sp>
    </p:spTree>
    <p:extLst>
      <p:ext uri="{BB962C8B-B14F-4D97-AF65-F5344CB8AC3E}">
        <p14:creationId xmlns:p14="http://schemas.microsoft.com/office/powerpoint/2010/main" val="659694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1741-9010-9CEE-5CFC-69BE57FCB981}"/>
              </a:ext>
            </a:extLst>
          </p:cNvPr>
          <p:cNvSpPr>
            <a:spLocks noGrp="1"/>
          </p:cNvSpPr>
          <p:nvPr>
            <p:ph type="title"/>
          </p:nvPr>
        </p:nvSpPr>
        <p:spPr/>
        <p:txBody>
          <a:bodyPr/>
          <a:lstStyle/>
          <a:p>
            <a:r>
              <a:rPr lang="en-US" dirty="0">
                <a:solidFill>
                  <a:schemeClr val="bg1"/>
                </a:solidFill>
              </a:rPr>
              <a:t>Hypothesis test #3</a:t>
            </a:r>
          </a:p>
        </p:txBody>
      </p:sp>
      <p:sp>
        <p:nvSpPr>
          <p:cNvPr id="3" name="Content Placeholder 2">
            <a:extLst>
              <a:ext uri="{FF2B5EF4-FFF2-40B4-BE49-F238E27FC236}">
                <a16:creationId xmlns:a16="http://schemas.microsoft.com/office/drawing/2014/main" id="{A2341646-50F5-BA14-B754-C1B90BAC5657}"/>
              </a:ext>
            </a:extLst>
          </p:cNvPr>
          <p:cNvSpPr>
            <a:spLocks noGrp="1"/>
          </p:cNvSpPr>
          <p:nvPr>
            <p:ph sz="half" idx="1"/>
          </p:nvPr>
        </p:nvSpPr>
        <p:spPr/>
        <p:txBody>
          <a:bodyPr vert="horz" lIns="91440" tIns="45720" rIns="91440" bIns="45720" rtlCol="0" anchor="t">
            <a:normAutofit/>
          </a:bodyPr>
          <a:lstStyle/>
          <a:p>
            <a:r>
              <a:rPr lang="en-US" sz="2800" dirty="0">
                <a:solidFill>
                  <a:schemeClr val="bg1"/>
                </a:solidFill>
              </a:rPr>
              <a:t>The difference in the proportion of exercise hours per week: We fail to reject the null hypothesis</a:t>
            </a:r>
            <a:r>
              <a:rPr lang="en-US" sz="2800" dirty="0"/>
              <a:t>.</a:t>
            </a:r>
          </a:p>
        </p:txBody>
      </p:sp>
      <p:sp>
        <p:nvSpPr>
          <p:cNvPr id="4" name="Content Placeholder 3">
            <a:extLst>
              <a:ext uri="{FF2B5EF4-FFF2-40B4-BE49-F238E27FC236}">
                <a16:creationId xmlns:a16="http://schemas.microsoft.com/office/drawing/2014/main" id="{81E8DAF7-1150-8F3F-AE9F-5A5B5DBB8DAB}"/>
              </a:ext>
            </a:extLst>
          </p:cNvPr>
          <p:cNvSpPr>
            <a:spLocks noGrp="1"/>
          </p:cNvSpPr>
          <p:nvPr>
            <p:ph sz="half" idx="2"/>
          </p:nvPr>
        </p:nvSpPr>
        <p:spPr/>
        <p:txBody>
          <a:bodyPr vert="horz" lIns="91440" tIns="45720" rIns="91440" bIns="45720" rtlCol="0" anchor="t">
            <a:normAutofit/>
          </a:bodyPr>
          <a:lstStyle/>
          <a:p>
            <a:r>
              <a:rPr lang="en-US" sz="2800" dirty="0">
                <a:solidFill>
                  <a:schemeClr val="bg1"/>
                </a:solidFill>
                <a:ea typeface="+mn-lt"/>
                <a:cs typeface="+mn-lt"/>
              </a:rPr>
              <a:t>We cannot conclude that there is a difference in heart attack risk between people who exercise a lot and those who exercise less in the no-family history dataset.</a:t>
            </a:r>
            <a:endParaRPr lang="en-US" sz="2800" dirty="0">
              <a:solidFill>
                <a:schemeClr val="bg1"/>
              </a:solidFill>
            </a:endParaRPr>
          </a:p>
        </p:txBody>
      </p:sp>
      <p:sp>
        <p:nvSpPr>
          <p:cNvPr id="5" name="Date Placeholder 4">
            <a:extLst>
              <a:ext uri="{FF2B5EF4-FFF2-40B4-BE49-F238E27FC236}">
                <a16:creationId xmlns:a16="http://schemas.microsoft.com/office/drawing/2014/main" id="{12E8E626-30A7-CE78-E468-583A957B8D90}"/>
              </a:ext>
            </a:extLst>
          </p:cNvPr>
          <p:cNvSpPr>
            <a:spLocks noGrp="1"/>
          </p:cNvSpPr>
          <p:nvPr>
            <p:ph type="dt" sz="half" idx="10"/>
          </p:nvPr>
        </p:nvSpPr>
        <p:spPr/>
        <p:txBody>
          <a:bodyPr/>
          <a:lstStyle/>
          <a:p>
            <a:fld id="{5C7AE9BB-B3BB-455B-824F-4BEB299FA3EE}" type="datetime1">
              <a:rPr lang="ko-KR" altLang="en-US"/>
              <a:t>2024-06-03</a:t>
            </a:fld>
            <a:endParaRPr lang="en-US" dirty="0"/>
          </a:p>
        </p:txBody>
      </p:sp>
      <p:sp>
        <p:nvSpPr>
          <p:cNvPr id="6" name="Footer Placeholder 5">
            <a:extLst>
              <a:ext uri="{FF2B5EF4-FFF2-40B4-BE49-F238E27FC236}">
                <a16:creationId xmlns:a16="http://schemas.microsoft.com/office/drawing/2014/main" id="{152E11A5-1F8C-2CDA-E272-8D392270B6CA}"/>
              </a:ext>
            </a:extLst>
          </p:cNvPr>
          <p:cNvSpPr>
            <a:spLocks noGrp="1"/>
          </p:cNvSpPr>
          <p:nvPr>
            <p:ph type="ftr" sz="quarter" idx="11"/>
          </p:nvPr>
        </p:nvSpPr>
        <p:spPr/>
        <p:txBody>
          <a:bodyPr/>
          <a:lstStyle/>
          <a:p>
            <a:r>
              <a:rPr lang="en-US" dirty="0"/>
              <a:t>
              </a:t>
            </a:r>
          </a:p>
        </p:txBody>
      </p:sp>
    </p:spTree>
    <p:extLst>
      <p:ext uri="{BB962C8B-B14F-4D97-AF65-F5344CB8AC3E}">
        <p14:creationId xmlns:p14="http://schemas.microsoft.com/office/powerpoint/2010/main" val="1580911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2" name="Picture 1" descr="Illustrated gif. Brown teddy bear gets clobbered by a storm of red hearts that fall down from the top.">
            <a:extLst>
              <a:ext uri="{FF2B5EF4-FFF2-40B4-BE49-F238E27FC236}">
                <a16:creationId xmlns:a16="http://schemas.microsoft.com/office/drawing/2014/main" id="{9666265C-673B-0ED8-9F50-CC031982E102}"/>
              </a:ext>
            </a:extLst>
          </p:cNvPr>
          <p:cNvPicPr>
            <a:picLocks noChangeAspect="1"/>
          </p:cNvPicPr>
          <p:nvPr/>
        </p:nvPicPr>
        <p:blipFill>
          <a:blip r:embed="rId2"/>
          <a:stretch>
            <a:fillRect/>
          </a:stretch>
        </p:blipFill>
        <p:spPr>
          <a:xfrm>
            <a:off x="2184401" y="18747"/>
            <a:ext cx="7375676" cy="6844695"/>
          </a:xfrm>
          <a:prstGeom prst="rect">
            <a:avLst/>
          </a:prstGeom>
        </p:spPr>
      </p:pic>
    </p:spTree>
    <p:extLst>
      <p:ext uri="{BB962C8B-B14F-4D97-AF65-F5344CB8AC3E}">
        <p14:creationId xmlns:p14="http://schemas.microsoft.com/office/powerpoint/2010/main" val="3209038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그림 2" descr="텍스트, 스크린샷이(가) 표시된 사진&#10;&#10;자동 생성된 설명">
            <a:extLst>
              <a:ext uri="{FF2B5EF4-FFF2-40B4-BE49-F238E27FC236}">
                <a16:creationId xmlns:a16="http://schemas.microsoft.com/office/drawing/2014/main" id="{185D3D66-5729-DAD8-924C-0DF4DDFFDA0A}"/>
              </a:ext>
            </a:extLst>
          </p:cNvPr>
          <p:cNvPicPr>
            <a:picLocks noChangeAspect="1"/>
          </p:cNvPicPr>
          <p:nvPr/>
        </p:nvPicPr>
        <p:blipFill rotWithShape="1">
          <a:blip r:embed="rId3">
            <a:extLst>
              <a:ext uri="{28A0092B-C50C-407E-A947-70E740481C1C}">
                <a14:useLocalDpi xmlns:a14="http://schemas.microsoft.com/office/drawing/2010/main" val="0"/>
              </a:ext>
            </a:extLst>
          </a:blip>
          <a:srcRect l="-753" t="-1830" r="753" b="40000"/>
          <a:stretch/>
        </p:blipFill>
        <p:spPr>
          <a:xfrm>
            <a:off x="-81024" y="464598"/>
            <a:ext cx="14300568" cy="6063524"/>
          </a:xfrm>
          <a:prstGeom prst="rect">
            <a:avLst/>
          </a:prstGeom>
        </p:spPr>
      </p:pic>
    </p:spTree>
    <p:extLst>
      <p:ext uri="{BB962C8B-B14F-4D97-AF65-F5344CB8AC3E}">
        <p14:creationId xmlns:p14="http://schemas.microsoft.com/office/powerpoint/2010/main" val="54519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E44312-83FE-D737-9A20-A4654B85D6F1}"/>
              </a:ext>
            </a:extLst>
          </p:cNvPr>
          <p:cNvSpPr txBox="1"/>
          <p:nvPr/>
        </p:nvSpPr>
        <p:spPr>
          <a:xfrm>
            <a:off x="1507328" y="254641"/>
            <a:ext cx="9347485" cy="1461939"/>
          </a:xfrm>
          <a:prstGeom prst="rect">
            <a:avLst/>
          </a:prstGeom>
          <a:noFill/>
        </p:spPr>
        <p:txBody>
          <a:bodyPr wrap="square" rtlCol="0">
            <a:spAutoFit/>
          </a:bodyPr>
          <a:lstStyle/>
          <a:p>
            <a:pPr algn="ctr"/>
            <a:r>
              <a:rPr lang="en-US" altLang="ko-KR" sz="3200" dirty="0">
                <a:solidFill>
                  <a:schemeClr val="bg1"/>
                </a:solidFill>
                <a:latin typeface="Amasis MT Pro Black" panose="02040A04050005020304" pitchFamily="18" charset="0"/>
              </a:rPr>
              <a:t>Heart Attack Prediction </a:t>
            </a:r>
          </a:p>
          <a:p>
            <a:pPr algn="ctr"/>
            <a:r>
              <a:rPr lang="en-US" altLang="ko-KR" sz="2500" dirty="0">
                <a:solidFill>
                  <a:schemeClr val="bg1"/>
                </a:solidFill>
                <a:latin typeface="Amasis MT Pro Black" panose="02040A04050005020304" pitchFamily="18" charset="0"/>
              </a:rPr>
              <a:t>-&gt;</a:t>
            </a:r>
          </a:p>
          <a:p>
            <a:pPr algn="ctr"/>
            <a:r>
              <a:rPr lang="en-US" altLang="ko-KR" sz="3200" dirty="0">
                <a:solidFill>
                  <a:schemeClr val="bg1"/>
                </a:solidFill>
                <a:latin typeface="Amasis MT Pro Black" panose="02040A04050005020304" pitchFamily="18" charset="0"/>
              </a:rPr>
              <a:t> A dataset to predict heart attack risk</a:t>
            </a:r>
            <a:endParaRPr lang="ko-KR" altLang="en-US" sz="3200" dirty="0">
              <a:solidFill>
                <a:schemeClr val="bg1"/>
              </a:solidFill>
              <a:latin typeface="Amasis MT Pro Black" panose="02040A04050005020304" pitchFamily="18" charset="0"/>
            </a:endParaRPr>
          </a:p>
        </p:txBody>
      </p:sp>
      <p:sp>
        <p:nvSpPr>
          <p:cNvPr id="3" name="TextBox 2">
            <a:extLst>
              <a:ext uri="{FF2B5EF4-FFF2-40B4-BE49-F238E27FC236}">
                <a16:creationId xmlns:a16="http://schemas.microsoft.com/office/drawing/2014/main" id="{B6A50079-2216-E35C-4F75-97DDEFB04E69}"/>
              </a:ext>
            </a:extLst>
          </p:cNvPr>
          <p:cNvSpPr txBox="1"/>
          <p:nvPr/>
        </p:nvSpPr>
        <p:spPr>
          <a:xfrm>
            <a:off x="740199" y="2586543"/>
            <a:ext cx="4699819" cy="523220"/>
          </a:xfrm>
          <a:prstGeom prst="rect">
            <a:avLst/>
          </a:prstGeom>
          <a:noFill/>
        </p:spPr>
        <p:txBody>
          <a:bodyPr wrap="square" rtlCol="0">
            <a:spAutoFit/>
          </a:bodyPr>
          <a:lstStyle/>
          <a:p>
            <a:r>
              <a:rPr lang="en-US" altLang="ko-KR" sz="2800" dirty="0">
                <a:solidFill>
                  <a:schemeClr val="bg1"/>
                </a:solidFill>
                <a:latin typeface="Amasis MT Pro Black" panose="02040A04050005020304" pitchFamily="18" charset="0"/>
              </a:rPr>
              <a:t>Family history</a:t>
            </a:r>
            <a:endParaRPr lang="ko-KR" altLang="en-US" sz="2800" dirty="0">
              <a:solidFill>
                <a:schemeClr val="bg1"/>
              </a:solidFill>
              <a:latin typeface="Amasis MT Pro Black" panose="02040A04050005020304" pitchFamily="18" charset="0"/>
            </a:endParaRPr>
          </a:p>
        </p:txBody>
      </p:sp>
      <p:sp>
        <p:nvSpPr>
          <p:cNvPr id="5" name="TextBox 4">
            <a:extLst>
              <a:ext uri="{FF2B5EF4-FFF2-40B4-BE49-F238E27FC236}">
                <a16:creationId xmlns:a16="http://schemas.microsoft.com/office/drawing/2014/main" id="{BDD4E560-824C-431D-D44D-CEE5016AA9EA}"/>
              </a:ext>
            </a:extLst>
          </p:cNvPr>
          <p:cNvSpPr txBox="1"/>
          <p:nvPr/>
        </p:nvSpPr>
        <p:spPr>
          <a:xfrm>
            <a:off x="3048000" y="3895474"/>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cholesterol</a:t>
            </a:r>
            <a:endParaRPr lang="ko-KR" altLang="en-US" sz="2800" dirty="0">
              <a:solidFill>
                <a:schemeClr val="bg1"/>
              </a:solidFill>
              <a:latin typeface="Amasis MT Pro Black" panose="02040A04050005020304" pitchFamily="18" charset="0"/>
            </a:endParaRPr>
          </a:p>
        </p:txBody>
      </p:sp>
      <p:sp>
        <p:nvSpPr>
          <p:cNvPr id="7" name="TextBox 6">
            <a:extLst>
              <a:ext uri="{FF2B5EF4-FFF2-40B4-BE49-F238E27FC236}">
                <a16:creationId xmlns:a16="http://schemas.microsoft.com/office/drawing/2014/main" id="{DC85F9BC-6615-0A21-6D5C-35F3FC31E054}"/>
              </a:ext>
            </a:extLst>
          </p:cNvPr>
          <p:cNvSpPr txBox="1"/>
          <p:nvPr/>
        </p:nvSpPr>
        <p:spPr>
          <a:xfrm>
            <a:off x="1347020" y="5421902"/>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nationality</a:t>
            </a:r>
            <a:endParaRPr lang="ko-KR" altLang="en-US" sz="2800" dirty="0">
              <a:solidFill>
                <a:schemeClr val="bg1"/>
              </a:solidFill>
              <a:latin typeface="Amasis MT Pro Black" panose="02040A04050005020304" pitchFamily="18" charset="0"/>
            </a:endParaRPr>
          </a:p>
        </p:txBody>
      </p:sp>
      <p:sp>
        <p:nvSpPr>
          <p:cNvPr id="8" name="TextBox 7">
            <a:extLst>
              <a:ext uri="{FF2B5EF4-FFF2-40B4-BE49-F238E27FC236}">
                <a16:creationId xmlns:a16="http://schemas.microsoft.com/office/drawing/2014/main" id="{B2CDA541-CD8B-BA55-FD3B-8A09836A3D89}"/>
              </a:ext>
            </a:extLst>
          </p:cNvPr>
          <p:cNvSpPr txBox="1"/>
          <p:nvPr/>
        </p:nvSpPr>
        <p:spPr>
          <a:xfrm>
            <a:off x="6259728" y="3479918"/>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BMI</a:t>
            </a:r>
            <a:endParaRPr lang="ko-KR" altLang="en-US" sz="2800" dirty="0">
              <a:solidFill>
                <a:schemeClr val="bg1"/>
              </a:solidFill>
              <a:latin typeface="Amasis MT Pro Black" panose="02040A04050005020304" pitchFamily="18" charset="0"/>
            </a:endParaRPr>
          </a:p>
        </p:txBody>
      </p:sp>
      <p:sp>
        <p:nvSpPr>
          <p:cNvPr id="9" name="TextBox 8">
            <a:extLst>
              <a:ext uri="{FF2B5EF4-FFF2-40B4-BE49-F238E27FC236}">
                <a16:creationId xmlns:a16="http://schemas.microsoft.com/office/drawing/2014/main" id="{668EC95A-0BA3-09B4-B156-85D4DECD4CF0}"/>
              </a:ext>
            </a:extLst>
          </p:cNvPr>
          <p:cNvSpPr txBox="1"/>
          <p:nvPr/>
        </p:nvSpPr>
        <p:spPr>
          <a:xfrm>
            <a:off x="5260685" y="5169161"/>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Exercise</a:t>
            </a:r>
            <a:endParaRPr lang="ko-KR" altLang="en-US" sz="2800" dirty="0">
              <a:solidFill>
                <a:schemeClr val="bg1"/>
              </a:solidFill>
              <a:latin typeface="Amasis MT Pro Black" panose="02040A04050005020304" pitchFamily="18" charset="0"/>
            </a:endParaRPr>
          </a:p>
        </p:txBody>
      </p:sp>
      <p:sp>
        <p:nvSpPr>
          <p:cNvPr id="11" name="TextBox 10">
            <a:extLst>
              <a:ext uri="{FF2B5EF4-FFF2-40B4-BE49-F238E27FC236}">
                <a16:creationId xmlns:a16="http://schemas.microsoft.com/office/drawing/2014/main" id="{4C2BD91C-6A8B-D0EE-51E1-876D4208FE9E}"/>
              </a:ext>
            </a:extLst>
          </p:cNvPr>
          <p:cNvSpPr txBox="1"/>
          <p:nvPr/>
        </p:nvSpPr>
        <p:spPr>
          <a:xfrm>
            <a:off x="8308685" y="4021518"/>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Heart Rate</a:t>
            </a:r>
            <a:endParaRPr lang="ko-KR" altLang="en-US" sz="2800" dirty="0">
              <a:solidFill>
                <a:schemeClr val="bg1"/>
              </a:solidFill>
              <a:latin typeface="Amasis MT Pro Black" panose="02040A04050005020304" pitchFamily="18" charset="0"/>
            </a:endParaRPr>
          </a:p>
        </p:txBody>
      </p:sp>
      <p:sp>
        <p:nvSpPr>
          <p:cNvPr id="13" name="TextBox 12">
            <a:extLst>
              <a:ext uri="{FF2B5EF4-FFF2-40B4-BE49-F238E27FC236}">
                <a16:creationId xmlns:a16="http://schemas.microsoft.com/office/drawing/2014/main" id="{DCE688BC-4EA2-667C-5511-9FBA247DD8B8}"/>
              </a:ext>
            </a:extLst>
          </p:cNvPr>
          <p:cNvSpPr txBox="1"/>
          <p:nvPr/>
        </p:nvSpPr>
        <p:spPr>
          <a:xfrm>
            <a:off x="7304940" y="2487310"/>
            <a:ext cx="6096000" cy="523220"/>
          </a:xfrm>
          <a:prstGeom prst="rect">
            <a:avLst/>
          </a:prstGeom>
          <a:noFill/>
        </p:spPr>
        <p:txBody>
          <a:bodyPr wrap="square">
            <a:spAutoFit/>
          </a:bodyPr>
          <a:lstStyle/>
          <a:p>
            <a:r>
              <a:rPr lang="en-US" altLang="ko-KR" sz="2800" dirty="0">
                <a:solidFill>
                  <a:schemeClr val="bg1"/>
                </a:solidFill>
                <a:latin typeface="Amasis MT Pro Black" panose="02040A04050005020304" pitchFamily="18" charset="0"/>
              </a:rPr>
              <a:t>Stress level</a:t>
            </a:r>
            <a:endParaRPr lang="ko-KR" altLang="en-US" sz="2800" dirty="0">
              <a:solidFill>
                <a:schemeClr val="bg1"/>
              </a:solidFill>
              <a:latin typeface="Amasis MT Pro Black" panose="02040A04050005020304" pitchFamily="18" charset="0"/>
            </a:endParaRPr>
          </a:p>
        </p:txBody>
      </p:sp>
      <p:sp>
        <p:nvSpPr>
          <p:cNvPr id="10" name="빼기 9">
            <a:extLst>
              <a:ext uri="{FF2B5EF4-FFF2-40B4-BE49-F238E27FC236}">
                <a16:creationId xmlns:a16="http://schemas.microsoft.com/office/drawing/2014/main" id="{B13E0D30-86BD-3DD2-E640-2730BE3A5226}"/>
              </a:ext>
            </a:extLst>
          </p:cNvPr>
          <p:cNvSpPr/>
          <p:nvPr/>
        </p:nvSpPr>
        <p:spPr>
          <a:xfrm>
            <a:off x="-1431394" y="1969321"/>
            <a:ext cx="15054787" cy="445976"/>
          </a:xfrm>
          <a:prstGeom prst="mathMinus">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40933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200"/>
                            </p:stCondLst>
                            <p:childTnLst>
                              <p:par>
                                <p:cTn id="13" presetID="3" presetClass="entr" presetSubtype="10" fill="hold" grpId="0" nodeType="afterEffect">
                                  <p:stCondLst>
                                    <p:cond delay="20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900"/>
                            </p:stCondLst>
                            <p:childTnLst>
                              <p:par>
                                <p:cTn id="17" presetID="3" presetClass="entr" presetSubtype="10" fill="hold" grpId="0" nodeType="afterEffect">
                                  <p:stCondLst>
                                    <p:cond delay="20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par>
                          <p:cTn id="20" fill="hold">
                            <p:stCondLst>
                              <p:cond delay="2600"/>
                            </p:stCondLst>
                            <p:childTnLst>
                              <p:par>
                                <p:cTn id="21" presetID="3" presetClass="entr" presetSubtype="10" fill="hold" grpId="0" nodeType="afterEffect">
                                  <p:stCondLst>
                                    <p:cond delay="20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par>
                          <p:cTn id="24" fill="hold">
                            <p:stCondLst>
                              <p:cond delay="3300"/>
                            </p:stCondLst>
                            <p:childTnLst>
                              <p:par>
                                <p:cTn id="25" presetID="3" presetClass="entr" presetSubtype="10" fill="hold" grpId="0" nodeType="after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p:stCondLst>
                              <p:cond delay="4000"/>
                            </p:stCondLst>
                            <p:childTnLst>
                              <p:par>
                                <p:cTn id="29" presetID="3" presetClass="entr" presetSubtype="10" fill="hold" grpId="0" nodeType="afterEffect">
                                  <p:stCondLst>
                                    <p:cond delay="20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1"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3622</TotalTime>
  <Words>6923</Words>
  <Application>Microsoft Office PowerPoint</Application>
  <PresentationFormat>Widescreen</PresentationFormat>
  <Paragraphs>785</Paragraphs>
  <Slides>73</Slides>
  <Notes>62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73</vt:i4>
      </vt:variant>
    </vt:vector>
  </HeadingPairs>
  <TitlesOfParts>
    <vt:vector size="93" baseType="lpstr">
      <vt:lpstr>Gulim</vt:lpstr>
      <vt:lpstr>맑은 고딕</vt:lpstr>
      <vt:lpstr>맑은 고딕</vt:lpstr>
      <vt:lpstr>system-ui</vt:lpstr>
      <vt:lpstr>212 Baby Girl</vt:lpstr>
      <vt:lpstr>ADLaM Display</vt:lpstr>
      <vt:lpstr>Amasis MT Pro Black</vt:lpstr>
      <vt:lpstr>Andalus</vt:lpstr>
      <vt:lpstr>Aptos</vt:lpstr>
      <vt:lpstr>Aptos Display</vt:lpstr>
      <vt:lpstr>Arabic Typesetting</vt:lpstr>
      <vt:lpstr>Arial</vt:lpstr>
      <vt:lpstr>Baskerville Old Face</vt:lpstr>
      <vt:lpstr>Bodoni MT Black</vt:lpstr>
      <vt:lpstr>Bookman Old Style</vt:lpstr>
      <vt:lpstr>Calibri</vt:lpstr>
      <vt:lpstr>Felix Titling</vt:lpstr>
      <vt:lpstr>Segoe UI</vt:lpstr>
      <vt:lpstr>Trade Gothic Next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 the distribution of people with different combination of heart attack risk</vt:lpstr>
      <vt:lpstr>EDA 1 – Exercise hours explanatory variable </vt:lpstr>
      <vt:lpstr>EDA 2 – sleep hours explanatory variable </vt:lpstr>
      <vt:lpstr>EDA 3 – Stress Level explanatory variable </vt:lpstr>
      <vt:lpstr>PowerPoint Presentation</vt:lpstr>
      <vt:lpstr>EDA 4 – Distribution of sleep hours </vt:lpstr>
      <vt:lpstr>EDA 5 – PMF Distribution of Exercise hours </vt:lpstr>
      <vt:lpstr>PowerPoint Presentation</vt:lpstr>
      <vt:lpstr>EDA 6 – PMF Distribution of Stress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in means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-&gt; Hypothesis Testing</vt:lpstr>
      <vt:lpstr>Hypothesis Test #1</vt:lpstr>
      <vt:lpstr>Hypothesis test #2</vt:lpstr>
      <vt:lpstr>Hypothesis test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Giselle Rahimi</dc:creator>
  <cp:lastModifiedBy>Giselle Adriana Rahimi</cp:lastModifiedBy>
  <cp:revision>8</cp:revision>
  <dcterms:created xsi:type="dcterms:W3CDTF">2024-05-02T02:05:09Z</dcterms:created>
  <dcterms:modified xsi:type="dcterms:W3CDTF">2024-06-03T10:24:29Z</dcterms:modified>
</cp:coreProperties>
</file>